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7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  <p:sldMasterId id="2147483759" r:id="rId2"/>
    <p:sldMasterId id="2147483762" r:id="rId3"/>
    <p:sldMasterId id="2147483765" r:id="rId4"/>
    <p:sldMasterId id="2147483768" r:id="rId5"/>
    <p:sldMasterId id="2147483776" r:id="rId6"/>
    <p:sldMasterId id="2147483787" r:id="rId7"/>
    <p:sldMasterId id="2147483797" r:id="rId8"/>
  </p:sldMasterIdLst>
  <p:notesMasterIdLst>
    <p:notesMasterId r:id="rId46"/>
  </p:notesMasterIdLst>
  <p:handoutMasterIdLst>
    <p:handoutMasterId r:id="rId47"/>
  </p:handoutMasterIdLst>
  <p:sldIdLst>
    <p:sldId id="286" r:id="rId9"/>
    <p:sldId id="2394" r:id="rId10"/>
    <p:sldId id="2391" r:id="rId11"/>
    <p:sldId id="2775" r:id="rId12"/>
    <p:sldId id="2776" r:id="rId13"/>
    <p:sldId id="2777" r:id="rId14"/>
    <p:sldId id="2778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81" r:id="rId34"/>
    <p:sldId id="275" r:id="rId35"/>
    <p:sldId id="276" r:id="rId36"/>
    <p:sldId id="277" r:id="rId37"/>
    <p:sldId id="278" r:id="rId38"/>
    <p:sldId id="279" r:id="rId39"/>
    <p:sldId id="280" r:id="rId40"/>
    <p:sldId id="282" r:id="rId41"/>
    <p:sldId id="283" r:id="rId42"/>
    <p:sldId id="284" r:id="rId43"/>
    <p:sldId id="2225" r:id="rId44"/>
    <p:sldId id="516" r:id="rId45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70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91CA9556-870C-F498-4AA0-3D4D18CABF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C4306CC1-F071-479A-1908-48A1DDE21A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77542F3F-F7E5-91F1-1E18-69938656F9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2166D-6CB5-49F1-B878-E62A4B8917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92815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FB866-D6D2-4194-818B-9A77120072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46280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CB2011E4-3069-0A9F-9031-925762701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167E09F2-4342-8073-022C-6810FC1F16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184495D6-1B63-9B8E-C344-CCEF4B1AE6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182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7F795D-2BAC-4387-98C4-524DF4EF05BA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18272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573BF9A5-8352-4C28-958F-87060EA050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3D7A5E5B-0881-85ED-3FE1-9DBFD566BB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5F0B270D-5AC3-3AD0-F901-CDA867946F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3CADF6-E574-465B-A1F5-F6B17D9A483B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5BA96F18-344F-0254-B454-7DF4EB4FC1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95713E60-A106-0888-1F8B-8432C77EFD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 dirty="0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727FBB2C-B0DC-9E22-0CFE-42F9911115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1827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D6EB36-98A0-4F59-87CA-7B71F952A8EC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1827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>
            <a:extLst>
              <a:ext uri="{FF2B5EF4-FFF2-40B4-BE49-F238E27FC236}">
                <a16:creationId xmlns:a16="http://schemas.microsoft.com/office/drawing/2014/main" id="{81DBBA62-523D-69F6-8015-4DCD3EC2F2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74755" name="Notes Placeholder 2">
            <a:extLst>
              <a:ext uri="{FF2B5EF4-FFF2-40B4-BE49-F238E27FC236}">
                <a16:creationId xmlns:a16="http://schemas.microsoft.com/office/drawing/2014/main" id="{9BCF9510-A0F3-8E37-BD08-C1040C23F4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k-SK" altLang="sk-SK"/>
              <a:t>V oblasti vzdelávania Vám aktuálne ponúkame široké portfólio vyše 230tich odborných aj soft-skills školení, pričom</a:t>
            </a:r>
          </a:p>
          <a:p>
            <a:r>
              <a:rPr lang="sk-SK" altLang="sk-SK"/>
              <a:t>takmer každý mesiac našu ponuku dopĺňame o témy, ktoré Vás trápia. Väčšina školení je akreditovaných zo strany Ministerstva školstva, vedy a výskumu SR.</a:t>
            </a:r>
          </a:p>
          <a:p>
            <a:r>
              <a:rPr lang="sk-SK" altLang="sk-SK"/>
              <a:t>Školenia organizujeme jednak ako otvorené verejné kurzy, aktuálne online formou alebo naši lektori prichádzajú ku Vám,</a:t>
            </a:r>
          </a:p>
          <a:p>
            <a:r>
              <a:rPr lang="sk-SK" altLang="sk-SK"/>
              <a:t>prostredníctvom in-house školení či praktických workshopov. V prípade záujmu pre Vás radi zorganizujeme aj tímový či individuálny rozvojový program, coaching a niektoré témy môžete individuálne absolvovať formou našich e-learningov.</a:t>
            </a:r>
          </a:p>
        </p:txBody>
      </p:sp>
      <p:sp>
        <p:nvSpPr>
          <p:cNvPr id="74756" name="Slide Number Placeholder 3">
            <a:extLst>
              <a:ext uri="{FF2B5EF4-FFF2-40B4-BE49-F238E27FC236}">
                <a16:creationId xmlns:a16="http://schemas.microsoft.com/office/drawing/2014/main" id="{E5785D7A-140B-7E51-88E0-4F5BA7D0D7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CA8BA2-8688-445D-AC9D-025D3197822D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>
            <a:extLst>
              <a:ext uri="{FF2B5EF4-FFF2-40B4-BE49-F238E27FC236}">
                <a16:creationId xmlns:a16="http://schemas.microsoft.com/office/drawing/2014/main" id="{1916C9B9-263D-B3AA-C822-C817951349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78851" name="Notes Placeholder 2">
            <a:extLst>
              <a:ext uri="{FF2B5EF4-FFF2-40B4-BE49-F238E27FC236}">
                <a16:creationId xmlns:a16="http://schemas.microsoft.com/office/drawing/2014/main" id="{E3C310C1-BF50-4A23-4793-6FA36469B0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k-SK" altLang="sk-SK"/>
              <a:t>Našou najväčšou konkurenčnou výhodou je náš tím vyše 120tich externých audítorov, lektorov a technických expertov,</a:t>
            </a:r>
          </a:p>
          <a:p>
            <a:r>
              <a:rPr lang="sk-SK" altLang="sk-SK"/>
              <a:t>ktorí majú minimálne 15 rokov odbornej praxe v danom odvetví a oblasti, ktorú školia, takže Vám vedia poskytnúť dostatok praktických tipov či príkladov pre lepšie pochopenie obsahu školenia.</a:t>
            </a:r>
          </a:p>
        </p:txBody>
      </p:sp>
      <p:sp>
        <p:nvSpPr>
          <p:cNvPr id="78852" name="Slide Number Placeholder 3">
            <a:extLst>
              <a:ext uri="{FF2B5EF4-FFF2-40B4-BE49-F238E27FC236}">
                <a16:creationId xmlns:a16="http://schemas.microsoft.com/office/drawing/2014/main" id="{749FC0FA-01EB-E9BB-0B46-184C8C4EF6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A807CE-1185-45B1-9807-8B0596E81B00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>
            <a:extLst>
              <a:ext uri="{FF2B5EF4-FFF2-40B4-BE49-F238E27FC236}">
                <a16:creationId xmlns:a16="http://schemas.microsoft.com/office/drawing/2014/main" id="{3AA64C9C-E9C1-E001-044C-90730F2704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80899" name="Notes Placeholder 2">
            <a:extLst>
              <a:ext uri="{FF2B5EF4-FFF2-40B4-BE49-F238E27FC236}">
                <a16:creationId xmlns:a16="http://schemas.microsoft.com/office/drawing/2014/main" id="{515D9984-6AF6-98C9-5699-8425878BAF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/>
          </a:p>
        </p:txBody>
      </p:sp>
      <p:sp>
        <p:nvSpPr>
          <p:cNvPr id="80900" name="Slide Number Placeholder 3">
            <a:extLst>
              <a:ext uri="{FF2B5EF4-FFF2-40B4-BE49-F238E27FC236}">
                <a16:creationId xmlns:a16="http://schemas.microsoft.com/office/drawing/2014/main" id="{4A8229E3-3CD8-52F5-1CC0-680123D17C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439811-3B65-4E35-8C46-75CC494EC2C5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9310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20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75337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21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7070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22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38344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23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3165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24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619444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25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1478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26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885810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27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015845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28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963053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29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347078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30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3187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31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8200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32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19553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33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402675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34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04532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FB866-D6D2-4194-818B-9A77120072C8}" type="slidenum">
              <a:rPr lang="sk-SK" smtClean="0"/>
              <a:t>35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370991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Slide Image Placeholder 1">
            <a:extLst>
              <a:ext uri="{FF2B5EF4-FFF2-40B4-BE49-F238E27FC236}">
                <a16:creationId xmlns:a16="http://schemas.microsoft.com/office/drawing/2014/main" id="{28B2EC72-4E5D-4A4C-A32B-8986F4720F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Notes Placeholder 2">
            <a:extLst>
              <a:ext uri="{FF2B5EF4-FFF2-40B4-BE49-F238E27FC236}">
                <a16:creationId xmlns:a16="http://schemas.microsoft.com/office/drawing/2014/main" id="{A83CF196-3A81-4652-9373-16D85EB84B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k-SK"/>
          </a:p>
        </p:txBody>
      </p:sp>
      <p:sp>
        <p:nvSpPr>
          <p:cNvPr id="260100" name="Slide Number Placeholder 3">
            <a:extLst>
              <a:ext uri="{FF2B5EF4-FFF2-40B4-BE49-F238E27FC236}">
                <a16:creationId xmlns:a16="http://schemas.microsoft.com/office/drawing/2014/main" id="{A6C253B7-05DE-447F-B5F0-96A0F45540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182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DACA7C-B324-4F7F-B929-85C795B4CB91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18272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337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B58CE-85D4-48DF-BE65-E45BFFBA0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3456"/>
            <a:ext cx="9144000" cy="845421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D23E442-01EA-42FE-A025-8D01EE569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732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8C612A3F-8C79-810E-FC40-E44AED77EF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84" y="5802344"/>
            <a:ext cx="1042816" cy="695347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E6A01FDC-4079-EB7A-0102-4C4AA2B5C8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520" y="5862782"/>
            <a:ext cx="1963396" cy="519950"/>
          </a:xfrm>
          <a:prstGeom prst="rect">
            <a:avLst/>
          </a:prstGeom>
        </p:spPr>
      </p:pic>
      <p:sp>
        <p:nvSpPr>
          <p:cNvPr id="14" name="BlokTextu 13">
            <a:extLst>
              <a:ext uri="{FF2B5EF4-FFF2-40B4-BE49-F238E27FC236}">
                <a16:creationId xmlns:a16="http://schemas.microsoft.com/office/drawing/2014/main" id="{1A454B87-61FC-6679-28CA-8DC1A2C9DB5A}"/>
              </a:ext>
            </a:extLst>
          </p:cNvPr>
          <p:cNvSpPr txBox="1"/>
          <p:nvPr userDrawn="1"/>
        </p:nvSpPr>
        <p:spPr>
          <a:xfrm>
            <a:off x="1524000" y="5846249"/>
            <a:ext cx="4908136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Európsky poľnohospodársky fond pre rozvoj vidieka: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Európa investuje do vidieckych oblastí</a:t>
            </a: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5" name="Obrázok 14">
            <a:extLst>
              <a:ext uri="{FF2B5EF4-FFF2-40B4-BE49-F238E27FC236}">
                <a16:creationId xmlns:a16="http://schemas.microsoft.com/office/drawing/2014/main" id="{72EE4B21-7C9D-11C8-C994-05810534E61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444" y="5833272"/>
            <a:ext cx="1886596" cy="59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20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1468FF-5F4C-4EF7-BBBD-4D49364E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8AF872-FD1A-4123-BE60-164F0302D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dirty="0"/>
              <a:t>Kliknite sem a upravte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B7A91BC1-CFAA-6C56-6FDC-7776AE6BE3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55" y="5635692"/>
            <a:ext cx="1244501" cy="829830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29BB5D8D-9E6E-A8C2-5F86-8F3A33BAA4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986" y="5758988"/>
            <a:ext cx="2294142" cy="607539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84D08D96-B93B-35FD-42BF-0E661B629FA0}"/>
              </a:ext>
            </a:extLst>
          </p:cNvPr>
          <p:cNvSpPr txBox="1"/>
          <p:nvPr userDrawn="1"/>
        </p:nvSpPr>
        <p:spPr>
          <a:xfrm>
            <a:off x="1862356" y="5838738"/>
            <a:ext cx="513997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Európsky poľnohospodársky fond pre rozvoj vidieka: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Európa investuje do vidieckych oblastí</a:t>
            </a: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21D4EA00-9184-2D10-5299-72E81B3C422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158" y="5758988"/>
            <a:ext cx="2267990" cy="70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5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0B0F65-B1E4-4294-AB19-6BC54028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073"/>
            <a:ext cx="10515600" cy="826217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154FACC-F403-463E-9D50-01E615E8D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288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230046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8542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7577A-88B5-4143-AAC9-1F282024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3109F34B-3014-46D2-934A-9361C87E6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9C4E764-F963-4DD7-BFE7-7E9EE7E13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F4129602-8B2A-47D6-81C4-16901626A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84A7213-868E-4E66-AB48-866D53B574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03370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84D136-1CDF-42F3-94D7-CB73E1EA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A62DA34-888A-45BA-8727-D3A72AF3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C743F4-8769-40B4-85DF-6CB8DE9F66AA}" type="datetimeFigureOut">
              <a:rPr lang="en-US" smtClean="0"/>
              <a:pPr/>
              <a:t>9/11/2024</a:t>
            </a:fld>
            <a:endParaRPr lang="en-US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65CED5C-0876-41F4-AF02-259F0BCC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3FB68B3-CDE3-4F92-9246-4498CD5A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2BD96E-3838-45D2-9031-D3AF67C920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44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23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5066943" cy="1325563"/>
          </a:xfrm>
          <a:prstGeom prst="rect">
            <a:avLst/>
          </a:prstGeo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4444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584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257" y="500062"/>
            <a:ext cx="5066943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2986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AF558C46-92EC-4667-B5F8-36660D60AE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A0C340-2B43-421E-9041-4077357F21B9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EF3B3961-237B-48C7-8E64-CA21F9DF1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A4A2633-D6FF-41AA-84D6-678F0423E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206A3B-A7A8-487E-A908-32B61D68AB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751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je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9077404" y="2475571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30"/>
          </p:nvPr>
        </p:nvSpPr>
        <p:spPr>
          <a:xfrm>
            <a:off x="9077404" y="4427035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31"/>
          </p:nvPr>
        </p:nvSpPr>
        <p:spPr>
          <a:xfrm>
            <a:off x="7136585" y="4427035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32"/>
          </p:nvPr>
        </p:nvSpPr>
        <p:spPr>
          <a:xfrm>
            <a:off x="5206923" y="4427035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33"/>
          </p:nvPr>
        </p:nvSpPr>
        <p:spPr>
          <a:xfrm>
            <a:off x="1325286" y="4427035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34"/>
          </p:nvPr>
        </p:nvSpPr>
        <p:spPr>
          <a:xfrm>
            <a:off x="9077404" y="535259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35"/>
          </p:nvPr>
        </p:nvSpPr>
        <p:spPr>
          <a:xfrm>
            <a:off x="7136585" y="535259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36"/>
          </p:nvPr>
        </p:nvSpPr>
        <p:spPr>
          <a:xfrm>
            <a:off x="5206923" y="535259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37"/>
          </p:nvPr>
        </p:nvSpPr>
        <p:spPr>
          <a:xfrm>
            <a:off x="1325286" y="535259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9"/>
          </p:nvPr>
        </p:nvSpPr>
        <p:spPr>
          <a:xfrm>
            <a:off x="1325286" y="2475571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38"/>
          </p:nvPr>
        </p:nvSpPr>
        <p:spPr>
          <a:xfrm>
            <a:off x="3266104" y="4427035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39"/>
          </p:nvPr>
        </p:nvSpPr>
        <p:spPr>
          <a:xfrm>
            <a:off x="3266104" y="535259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:fade/>
      </p:transition>
    </mc:Choice>
    <mc:Fallback xmlns="">
      <p:transition spd="slow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B58CE-85D4-48DF-BE65-E45BFFBA0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3456"/>
            <a:ext cx="9144000" cy="845421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D23E442-01EA-42FE-A025-8D01EE569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732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</p:spTree>
    <p:extLst>
      <p:ext uri="{BB962C8B-B14F-4D97-AF65-F5344CB8AC3E}">
        <p14:creationId xmlns:p14="http://schemas.microsoft.com/office/powerpoint/2010/main" val="5411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1468FF-5F4C-4EF7-BBBD-4D49364E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8AF872-FD1A-4123-BE60-164F0302D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73095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0B0F65-B1E4-4294-AB19-6BC54028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073"/>
            <a:ext cx="10515600" cy="826217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154FACC-F403-463E-9D50-01E615E8D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288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406566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1956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7577A-88B5-4143-AAC9-1F282024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3109F34B-3014-46D2-934A-9361C87E6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9C4E764-F963-4DD7-BFE7-7E9EE7E13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F4129602-8B2A-47D6-81C4-16901626A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84A7213-868E-4E66-AB48-866D53B574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72824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84D136-1CDF-42F3-94D7-CB73E1EA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A62DA34-888A-45BA-8727-D3A72AF3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625F2-DAC3-431C-9D70-92D8BBFC0A83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65CED5C-0876-41F4-AF02-259F0BCC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3FB68B3-CDE3-4F92-9246-4498CD5A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9C11D3-94A4-407A-9AE2-A0B59A99A3F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9021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8032055" y="1516566"/>
            <a:ext cx="2671205" cy="391407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51"/>
          </p:nvPr>
        </p:nvSpPr>
        <p:spPr>
          <a:xfrm>
            <a:off x="4822962" y="1516566"/>
            <a:ext cx="2671205" cy="391407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4853166"/>
      </p:ext>
    </p:extLst>
  </p:cSld>
  <p:clrMapOvr>
    <a:masterClrMapping/>
  </p:clrMapOvr>
  <p:transition spd="slow" advClick="0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B58CE-85D4-48DF-BE65-E45BFFBA0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3456"/>
            <a:ext cx="9144000" cy="845421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D23E442-01EA-42FE-A025-8D01EE569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732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</p:spTree>
    <p:extLst>
      <p:ext uri="{BB962C8B-B14F-4D97-AF65-F5344CB8AC3E}">
        <p14:creationId xmlns:p14="http://schemas.microsoft.com/office/powerpoint/2010/main" val="2195332743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1468FF-5F4C-4EF7-BBBD-4D49364E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8AF872-FD1A-4123-BE60-164F0302D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34167752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0B0F65-B1E4-4294-AB19-6BC54028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074"/>
            <a:ext cx="10515600" cy="826217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154FACC-F403-463E-9D50-01E615E8D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288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138191314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172560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7577A-88B5-4143-AAC9-1F282024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3109F34B-3014-46D2-934A-9361C87E6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9C4E764-F963-4DD7-BFE7-7E9EE7E13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F4129602-8B2A-47D6-81C4-16901626A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84A7213-868E-4E66-AB48-866D53B574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754871074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84D136-1CDF-42F3-94D7-CB73E1EA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A62DA34-888A-45BA-8727-D3A72AF3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A72625F2-DAC3-431C-9D70-92D8BBFC0A83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65CED5C-0876-41F4-AF02-259F0BCC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3FB68B3-CDE3-4F92-9246-4498CD5A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5C9C11D3-94A4-407A-9AE2-A0B59A99A3F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9793832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" y="3759200"/>
            <a:ext cx="4004331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096899" y="3759200"/>
            <a:ext cx="3994187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8183653" y="3759200"/>
            <a:ext cx="4008348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990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8032056" y="1516566"/>
            <a:ext cx="2671205" cy="391407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51"/>
          </p:nvPr>
        </p:nvSpPr>
        <p:spPr>
          <a:xfrm>
            <a:off x="4822963" y="1516566"/>
            <a:ext cx="2671205" cy="391407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08885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41"/>
          </p:nvPr>
        </p:nvSpPr>
        <p:spPr>
          <a:xfrm>
            <a:off x="9169994" y="0"/>
            <a:ext cx="3022010" cy="6858000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42"/>
          </p:nvPr>
        </p:nvSpPr>
        <p:spPr>
          <a:xfrm>
            <a:off x="6096001" y="4"/>
            <a:ext cx="2950718" cy="3356518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16014078"/>
      </p:ext>
    </p:extLst>
  </p:cSld>
  <p:clrMapOvr>
    <a:masterClrMapping/>
  </p:clrMapOvr>
  <p:transition spd="slow" advClick="0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433372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8032056" y="1516567"/>
            <a:ext cx="2671205" cy="391407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51"/>
          </p:nvPr>
        </p:nvSpPr>
        <p:spPr>
          <a:xfrm>
            <a:off x="4822963" y="1516567"/>
            <a:ext cx="2671205" cy="391407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95180913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0DF7B1A-C369-A0CF-9098-37D21B3A7669}"/>
              </a:ext>
            </a:extLst>
          </p:cNvPr>
          <p:cNvSpPr/>
          <p:nvPr userDrawn="1"/>
        </p:nvSpPr>
        <p:spPr>
          <a:xfrm>
            <a:off x="3925888" y="6289675"/>
            <a:ext cx="4105275" cy="346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latin typeface="Source Sans Pro Light" charset="0"/>
            </a:endParaRPr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41"/>
          </p:nvPr>
        </p:nvSpPr>
        <p:spPr>
          <a:xfrm>
            <a:off x="1" y="0"/>
            <a:ext cx="6078999" cy="6858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0820726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6752C04B-8AC8-D309-4D85-3C318B28CAEB}"/>
              </a:ext>
            </a:extLst>
          </p:cNvPr>
          <p:cNvSpPr/>
          <p:nvPr userDrawn="1"/>
        </p:nvSpPr>
        <p:spPr>
          <a:xfrm>
            <a:off x="6313488" y="6165850"/>
            <a:ext cx="1393825" cy="346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latin typeface="Source Sans Pro Light" charset="0"/>
            </a:endParaRPr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41"/>
          </p:nvPr>
        </p:nvSpPr>
        <p:spPr>
          <a:xfrm>
            <a:off x="9169994" y="0"/>
            <a:ext cx="3022009" cy="6858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42"/>
          </p:nvPr>
        </p:nvSpPr>
        <p:spPr>
          <a:xfrm>
            <a:off x="6096000" y="2"/>
            <a:ext cx="2950719" cy="335651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3"/>
          </p:nvPr>
        </p:nvSpPr>
        <p:spPr>
          <a:xfrm>
            <a:off x="6096000" y="3501484"/>
            <a:ext cx="2950719" cy="335651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2154567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je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9077405" y="2475574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30"/>
          </p:nvPr>
        </p:nvSpPr>
        <p:spPr>
          <a:xfrm>
            <a:off x="9077405" y="4427037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31"/>
          </p:nvPr>
        </p:nvSpPr>
        <p:spPr>
          <a:xfrm>
            <a:off x="7136586" y="4427037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32"/>
          </p:nvPr>
        </p:nvSpPr>
        <p:spPr>
          <a:xfrm>
            <a:off x="5206925" y="4427037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33"/>
          </p:nvPr>
        </p:nvSpPr>
        <p:spPr>
          <a:xfrm>
            <a:off x="1325286" y="4427037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34"/>
          </p:nvPr>
        </p:nvSpPr>
        <p:spPr>
          <a:xfrm>
            <a:off x="9077405" y="535262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35"/>
          </p:nvPr>
        </p:nvSpPr>
        <p:spPr>
          <a:xfrm>
            <a:off x="7136586" y="535262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36"/>
          </p:nvPr>
        </p:nvSpPr>
        <p:spPr>
          <a:xfrm>
            <a:off x="5206925" y="535262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37"/>
          </p:nvPr>
        </p:nvSpPr>
        <p:spPr>
          <a:xfrm>
            <a:off x="1325286" y="535262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9"/>
          </p:nvPr>
        </p:nvSpPr>
        <p:spPr>
          <a:xfrm>
            <a:off x="1325286" y="2475574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38"/>
          </p:nvPr>
        </p:nvSpPr>
        <p:spPr>
          <a:xfrm>
            <a:off x="3266105" y="4427037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39"/>
          </p:nvPr>
        </p:nvSpPr>
        <p:spPr>
          <a:xfrm>
            <a:off x="3266105" y="535262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401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02322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157878728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C2776324-41F2-7EC9-CF12-F57C3B55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62E56-8B5D-4821-BC51-B7A3A3D377F9}" type="datetimeFigureOut">
              <a:rPr lang="sk-SK"/>
              <a:pPr>
                <a:defRPr/>
              </a:pPr>
              <a:t>11. 9. 2024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D32D578-DD5F-7871-1EA1-B923B21BE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DA88F677-9D47-5C00-2446-564DBE0F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DB4FA21-D76C-4CF2-B1C9-C0C51C3CC9B4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25885429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F49D4-FD76-88FF-ADE4-BA33737D6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B7F3B-5B9E-4DB5-8E09-DEC68BCBB29C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7DDA5-FAFC-0769-897B-22DCCB21B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A1CBC-0C83-26FA-630B-8830C9A27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CAF0A9E8-024D-43CD-AF40-37125353C0DC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6189261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" y="3759200"/>
            <a:ext cx="4004332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096899" y="3759200"/>
            <a:ext cx="3994188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8183653" y="3759200"/>
            <a:ext cx="4008348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01751953"/>
      </p:ext>
    </p:extLst>
  </p:cSld>
  <p:clrMapOvr>
    <a:masterClrMapping/>
  </p:clrMapOvr>
  <p:transition spd="slow" advClick="0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383456"/>
            <a:ext cx="9144000" cy="845421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17732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</p:spTree>
    <p:extLst>
      <p:ext uri="{BB962C8B-B14F-4D97-AF65-F5344CB8AC3E}">
        <p14:creationId xmlns:p14="http://schemas.microsoft.com/office/powerpoint/2010/main" val="317406376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34702082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073"/>
            <a:ext cx="10515600" cy="826217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9288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3519684302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4041022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60947582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286A40B6-F220-433D-4C8C-9FE567B65D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4D9738EE-D826-362E-BE75-E0C5D3A9E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CeMS_Global_8D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61905A6-F6C6-BC52-C80C-4578E09E6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AC6D1-FA63-4878-81FB-EBBD2EFF7F55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26958365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3759200"/>
            <a:ext cx="4004331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096898" y="3759200"/>
            <a:ext cx="3994187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8183652" y="3759200"/>
            <a:ext cx="4008348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96108116"/>
      </p:ext>
    </p:extLst>
  </p:cSld>
  <p:clrMapOvr>
    <a:masterClrMapping/>
  </p:clrMapOvr>
  <p:transition advClick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>
            <a:extLst>
              <a:ext uri="{FF2B5EF4-FFF2-40B4-BE49-F238E27FC236}">
                <a16:creationId xmlns:a16="http://schemas.microsoft.com/office/drawing/2014/main" id="{792B9B78-31DE-F703-AC8A-4EC8D457EF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päty 2">
            <a:extLst>
              <a:ext uri="{FF2B5EF4-FFF2-40B4-BE49-F238E27FC236}">
                <a16:creationId xmlns:a16="http://schemas.microsoft.com/office/drawing/2014/main" id="{8253E495-E68E-5B94-38BC-EEAB7622E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r>
              <a:rPr lang="sk-SK"/>
              <a:t>CeMS_Global_8D</a:t>
            </a:r>
          </a:p>
        </p:txBody>
      </p:sp>
      <p:sp>
        <p:nvSpPr>
          <p:cNvPr id="4" name="Zástupný symbol čísla snímky 3">
            <a:extLst>
              <a:ext uri="{FF2B5EF4-FFF2-40B4-BE49-F238E27FC236}">
                <a16:creationId xmlns:a16="http://schemas.microsoft.com/office/drawing/2014/main" id="{1BF88F42-DF03-F47D-884D-04A0D784A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BDAB556-2D64-4E6D-AE8F-D194EDCD02D8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7232321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8032055" y="1516566"/>
            <a:ext cx="2671205" cy="3914078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51"/>
          </p:nvPr>
        </p:nvSpPr>
        <p:spPr>
          <a:xfrm>
            <a:off x="4822962" y="1516566"/>
            <a:ext cx="2671205" cy="3914078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65211021"/>
      </p:ext>
    </p:extLst>
  </p:cSld>
  <p:clrMapOvr>
    <a:masterClrMapping/>
  </p:clrMapOvr>
  <p:transition spd="slow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43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/>
          <p:nvPr/>
        </p:nvCxnSpPr>
        <p:spPr>
          <a:xfrm>
            <a:off x="2998839" y="1376516"/>
            <a:ext cx="6194322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ok 9">
            <a:extLst>
              <a:ext uri="{FF2B5EF4-FFF2-40B4-BE49-F238E27FC236}">
                <a16:creationId xmlns:a16="http://schemas.microsoft.com/office/drawing/2014/main" id="{BB99FD6B-5679-41AE-9A10-AA598FE3A39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749" y="230188"/>
            <a:ext cx="2133600" cy="92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410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50669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06694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>
            <a:cxnSpLocks/>
          </p:cNvCxnSpPr>
          <p:nvPr/>
        </p:nvCxnSpPr>
        <p:spPr>
          <a:xfrm>
            <a:off x="1392230" y="1564524"/>
            <a:ext cx="3983075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13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427" y="484766"/>
            <a:ext cx="50669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2428" y="1945266"/>
            <a:ext cx="506694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>
            <a:cxnSpLocks/>
          </p:cNvCxnSpPr>
          <p:nvPr/>
        </p:nvCxnSpPr>
        <p:spPr>
          <a:xfrm>
            <a:off x="7126458" y="1684165"/>
            <a:ext cx="3983075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5854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771E9376-B933-488E-BFB3-BD9569D6E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7643D1A3-8469-4D9E-A6D1-EC2F62799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151666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/>
          <p:nvPr/>
        </p:nvCxnSpPr>
        <p:spPr>
          <a:xfrm>
            <a:off x="2998839" y="1376516"/>
            <a:ext cx="6194322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ok 9">
            <a:extLst>
              <a:ext uri="{FF2B5EF4-FFF2-40B4-BE49-F238E27FC236}">
                <a16:creationId xmlns:a16="http://schemas.microsoft.com/office/drawing/2014/main" id="{BB99FD6B-5679-41AE-9A10-AA598FE3A39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749" y="230188"/>
            <a:ext cx="2133600" cy="92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64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/>
          <p:nvPr/>
        </p:nvCxnSpPr>
        <p:spPr>
          <a:xfrm>
            <a:off x="2998839" y="1376516"/>
            <a:ext cx="6194323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ok 9">
            <a:extLst>
              <a:ext uri="{FF2B5EF4-FFF2-40B4-BE49-F238E27FC236}">
                <a16:creationId xmlns:a16="http://schemas.microsoft.com/office/drawing/2014/main" id="{BB99FD6B-5679-41AE-9A10-AA598FE3A39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749" y="230188"/>
            <a:ext cx="2133600" cy="9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32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</p:sldLayoutIdLst>
  <p:hf sldNum="0" hdr="0" ftr="0" dt="0"/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28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1862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hf hdr="0" ftr="0" dt="0"/>
  <p:txStyles>
    <p:titleStyle>
      <a:lvl1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22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2pPr>
      <a:lvl3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3pPr>
      <a:lvl4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4pPr>
      <a:lvl5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5pPr>
      <a:lvl6pPr marL="457189" algn="l" defTabSz="912791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6pPr>
      <a:lvl7pPr marL="914377" algn="l" defTabSz="912791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7pPr>
      <a:lvl8pPr marL="1371566" algn="l" defTabSz="912791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8pPr>
      <a:lvl9pPr marL="1828754" algn="l" defTabSz="912791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9pPr>
    </p:titleStyle>
    <p:bodyStyle>
      <a:lvl1pPr marL="225425" indent="-225425" algn="l" defTabSz="91122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lang="en-US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marL="6826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4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2pPr>
      <a:lvl3pPr marL="11398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3pPr>
      <a:lvl4pPr marL="15970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4pPr>
      <a:lvl5pPr marL="20542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5pPr>
      <a:lvl6pPr marL="2513406" indent="-228493" algn="l" defTabSz="9139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390" indent="-228493" algn="l" defTabSz="9139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372" indent="-228493" algn="l" defTabSz="9139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355" indent="-228493" algn="l" defTabSz="9139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85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66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50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932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915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899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880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865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objekt pre nadpis 1">
            <a:extLst>
              <a:ext uri="{FF2B5EF4-FFF2-40B4-BE49-F238E27FC236}">
                <a16:creationId xmlns:a16="http://schemas.microsoft.com/office/drawing/2014/main" id="{25359DC7-3B28-0CC4-317D-C3D0017843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Kliknutím upravte štýl predlohy nadpisu</a:t>
            </a:r>
          </a:p>
        </p:txBody>
      </p:sp>
      <p:sp>
        <p:nvSpPr>
          <p:cNvPr id="15363" name="Zástupný objekt pre text 2">
            <a:extLst>
              <a:ext uri="{FF2B5EF4-FFF2-40B4-BE49-F238E27FC236}">
                <a16:creationId xmlns:a16="http://schemas.microsoft.com/office/drawing/2014/main" id="{E0F548AF-FE66-3F02-D11C-CB7C9182A5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Upraviť štýly predlohy textu</a:t>
            </a:r>
          </a:p>
          <a:p>
            <a:pPr lvl="1"/>
            <a:r>
              <a:rPr lang="sk-SK" altLang="sk-SK"/>
              <a:t>Druhá úroveň</a:t>
            </a:r>
          </a:p>
          <a:p>
            <a:pPr lvl="2"/>
            <a:r>
              <a:rPr lang="sk-SK" altLang="sk-SK"/>
              <a:t>Tretia úroveň</a:t>
            </a:r>
          </a:p>
          <a:p>
            <a:pPr lvl="3"/>
            <a:r>
              <a:rPr lang="sk-SK" altLang="sk-SK"/>
              <a:t>Štvrtá úroveň</a:t>
            </a:r>
          </a:p>
          <a:p>
            <a:pPr lvl="4"/>
            <a:r>
              <a:rPr lang="sk-SK" altLang="sk-SK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09A3AA08-A757-2F95-99D9-8CC795AF6ECB}"/>
              </a:ext>
            </a:extLst>
          </p:cNvPr>
          <p:cNvCxnSpPr/>
          <p:nvPr/>
        </p:nvCxnSpPr>
        <p:spPr>
          <a:xfrm>
            <a:off x="2998788" y="1376363"/>
            <a:ext cx="6194425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5" name="Obrázok 9">
            <a:extLst>
              <a:ext uri="{FF2B5EF4-FFF2-40B4-BE49-F238E27FC236}">
                <a16:creationId xmlns:a16="http://schemas.microsoft.com/office/drawing/2014/main" id="{C0522130-2FDB-78A9-4398-0711C1477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288" y="230188"/>
            <a:ext cx="2133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3654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</p:sldLayoutIdLst>
  <p:transition spd="slow">
    <p:fade/>
  </p:transition>
  <p:hf sldNum="0"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ems-cz.com/" TargetMode="External"/><Relationship Id="rId3" Type="http://schemas.openxmlformats.org/officeDocument/2006/relationships/image" Target="../media/image20.jpeg"/><Relationship Id="rId7" Type="http://schemas.openxmlformats.org/officeDocument/2006/relationships/hyperlink" Target="http://www.cems.s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hyperlink" Target="http://www.cems-de.com/" TargetMode="External"/><Relationship Id="rId4" Type="http://schemas.openxmlformats.org/officeDocument/2006/relationships/image" Target="../media/image21.png"/><Relationship Id="rId9" Type="http://schemas.openxmlformats.org/officeDocument/2006/relationships/hyperlink" Target="http://www.cems-en.com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3.png"/><Relationship Id="rId11" Type="http://schemas.openxmlformats.org/officeDocument/2006/relationships/image" Target="../media/image38.jpe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-147571" y="476874"/>
            <a:ext cx="12487142" cy="845421"/>
          </a:xfrm>
        </p:spPr>
        <p:txBody>
          <a:bodyPr>
            <a:noAutofit/>
          </a:bodyPr>
          <a:lstStyle/>
          <a:p>
            <a:r>
              <a:rPr lang="sk-SK" b="1" dirty="0"/>
              <a:t>Ekonomické aspekty riadenia kvality a dopad </a:t>
            </a:r>
            <a:br>
              <a:rPr lang="sk-SK" b="1" dirty="0"/>
            </a:br>
            <a:r>
              <a:rPr lang="sk-SK" b="1" dirty="0"/>
              <a:t>kvality na ekonomickú efektívnosť </a:t>
            </a:r>
            <a:br>
              <a:rPr lang="sk-SK" b="1" dirty="0"/>
            </a:br>
            <a:r>
              <a:rPr lang="sk-SK" b="1" dirty="0"/>
              <a:t>poľnohospodárskeho podniku</a:t>
            </a:r>
          </a:p>
        </p:txBody>
      </p:sp>
      <p:pic>
        <p:nvPicPr>
          <p:cNvPr id="4" name="Obrázok 7">
            <a:extLst>
              <a:ext uri="{FF2B5EF4-FFF2-40B4-BE49-F238E27FC236}">
                <a16:creationId xmlns:a16="http://schemas.microsoft.com/office/drawing/2014/main" id="{85758306-FADF-211C-CC91-7DE8BBBC3F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0955" y="1854302"/>
            <a:ext cx="6475409" cy="3149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924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ástupný text 2">
            <a:extLst>
              <a:ext uri="{FF2B5EF4-FFF2-40B4-BE49-F238E27FC236}">
                <a16:creationId xmlns:a16="http://schemas.microsoft.com/office/drawing/2014/main" id="{3EF2533A-02C6-FB10-2FBF-0B53932368AE}"/>
              </a:ext>
            </a:extLst>
          </p:cNvPr>
          <p:cNvSpPr txBox="1">
            <a:spLocks/>
          </p:cNvSpPr>
          <p:nvPr/>
        </p:nvSpPr>
        <p:spPr>
          <a:xfrm>
            <a:off x="1823375" y="796546"/>
            <a:ext cx="8351838" cy="701676"/>
          </a:xfrm>
          <a:prstGeom prst="rect">
            <a:avLst/>
          </a:prstGeom>
        </p:spPr>
        <p:txBody>
          <a:bodyPr/>
          <a:lstStyle>
            <a:lvl1pPr marL="227013" indent="-2270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6842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1414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15986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20558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2513469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463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57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52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791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sz="3200" b="1" i="0" u="none" strike="noStrike" kern="1200" cap="none" spc="0" normalizeH="0" baseline="0" noProof="0" dirty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Skupina CeMS – predstavenie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BB55B6A1-82E8-2BDC-9C5D-09C31292D079}"/>
              </a:ext>
            </a:extLst>
          </p:cNvPr>
          <p:cNvSpPr txBox="1"/>
          <p:nvPr/>
        </p:nvSpPr>
        <p:spPr>
          <a:xfrm>
            <a:off x="4947211" y="205867"/>
            <a:ext cx="2313455" cy="2693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0" b="0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A1DF1977-0077-41B9-B052-842AAEE96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6254" y="6284312"/>
            <a:ext cx="37528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000" b="1" i="1" u="none" strike="noStrike" kern="1200" cap="none" spc="0" normalizeH="0" baseline="0" noProof="0" dirty="0">
                <a:ln>
                  <a:noFill/>
                </a:ln>
                <a:solidFill>
                  <a:srgbClr val="4CBB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www.pharmaeducation.sk</a:t>
            </a:r>
            <a:endParaRPr kumimoji="0" lang="en-US" altLang="sk-SK" sz="2000" b="1" i="1" u="none" strike="noStrike" kern="1200" cap="none" spc="0" normalizeH="0" baseline="0" noProof="0" dirty="0">
              <a:ln>
                <a:noFill/>
              </a:ln>
              <a:solidFill>
                <a:srgbClr val="4CBB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9" name="Obrázok 18">
            <a:extLst>
              <a:ext uri="{FF2B5EF4-FFF2-40B4-BE49-F238E27FC236}">
                <a16:creationId xmlns:a16="http://schemas.microsoft.com/office/drawing/2014/main" id="{BB65CB5E-DDA8-4187-9275-06A72DDAA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76" y="4522220"/>
            <a:ext cx="1372620" cy="514333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0" name="Obrázok 15">
            <a:extLst>
              <a:ext uri="{FF2B5EF4-FFF2-40B4-BE49-F238E27FC236}">
                <a16:creationId xmlns:a16="http://schemas.microsoft.com/office/drawing/2014/main" id="{D01BEB0C-9383-4BFB-8725-238A8FDE2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873" y="5559842"/>
            <a:ext cx="1338862" cy="54846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1" name="TextBox 13">
            <a:extLst>
              <a:ext uri="{FF2B5EF4-FFF2-40B4-BE49-F238E27FC236}">
                <a16:creationId xmlns:a16="http://schemas.microsoft.com/office/drawing/2014/main" id="{0F217582-FBAC-41D1-BF8E-EEDC62918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6229" y="4468212"/>
            <a:ext cx="41529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Microsoft YaHei" panose="020B0503020204020204" pitchFamily="34" charset="-122"/>
                <a:cs typeface="+mn-cs"/>
              </a:rPr>
              <a:t>www.cems.sk</a:t>
            </a:r>
            <a:endParaRPr kumimoji="0" lang="sk-SK" altLang="sk-SK" sz="2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arriet Display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Microsoft YaHei" panose="020B0503020204020204" pitchFamily="34" charset="-122"/>
                <a:cs typeface="+mn-cs"/>
              </a:rPr>
              <a:t>www</a:t>
            </a:r>
            <a:r>
              <a:rPr kumimoji="0" lang="en-US" altLang="sk-SK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Microsoft YaHei" panose="020B0503020204020204" pitchFamily="34" charset="-122"/>
                <a:cs typeface="+mn-cs"/>
              </a:rPr>
              <a:t>.cems-cz.com</a:t>
            </a:r>
            <a:endParaRPr kumimoji="0" lang="sk-SK" altLang="sk-SK" sz="2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ans Pro" panose="020B0503030403020204" pitchFamily="34" charset="0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Microsoft YaHei" panose="020B0503020204020204" pitchFamily="34" charset="-122"/>
                <a:cs typeface="+mn-cs"/>
              </a:rPr>
              <a:t>www.cems-en.com</a:t>
            </a:r>
          </a:p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sk-SK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Microsoft YaHei" panose="020B0503020204020204" pitchFamily="34" charset="-122"/>
                <a:cs typeface="+mn-cs"/>
              </a:rPr>
              <a:t>www.cems-de.com</a:t>
            </a:r>
          </a:p>
        </p:txBody>
      </p:sp>
      <p:pic>
        <p:nvPicPr>
          <p:cNvPr id="32" name="Obrázok 31">
            <a:extLst>
              <a:ext uri="{FF2B5EF4-FFF2-40B4-BE49-F238E27FC236}">
                <a16:creationId xmlns:a16="http://schemas.microsoft.com/office/drawing/2014/main" id="{9E1C3B46-6602-4F35-9388-B699175922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821" t="32413" r="65703" b="25585"/>
          <a:stretch/>
        </p:blipFill>
        <p:spPr>
          <a:xfrm>
            <a:off x="7111076" y="1423382"/>
            <a:ext cx="4393569" cy="28090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516" name="Obrázok 25">
            <a:extLst>
              <a:ext uri="{FF2B5EF4-FFF2-40B4-BE49-F238E27FC236}">
                <a16:creationId xmlns:a16="http://schemas.microsoft.com/office/drawing/2014/main" id="{F1C1FEF0-6D1D-0785-3EBF-457A1D905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236" y="6131553"/>
            <a:ext cx="1090848" cy="52328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21519" name="Obrázok 1">
            <a:extLst>
              <a:ext uri="{FF2B5EF4-FFF2-40B4-BE49-F238E27FC236}">
                <a16:creationId xmlns:a16="http://schemas.microsoft.com/office/drawing/2014/main" id="{EF78C65E-AB60-2438-83BF-5D916BE93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191" y="5311343"/>
            <a:ext cx="3762122" cy="13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96778270-DCF6-4AD9-9FE9-595EAC45CCE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" t="9157" r="4910" b="9157"/>
          <a:stretch/>
        </p:blipFill>
        <p:spPr>
          <a:xfrm>
            <a:off x="9939" y="1458000"/>
            <a:ext cx="7045041" cy="3388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BBBE36BE-5B6C-4438-8910-E71FF2DE01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6417" y="5048845"/>
            <a:ext cx="1487279" cy="548466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5">
            <a:extLst>
              <a:ext uri="{FF2B5EF4-FFF2-40B4-BE49-F238E27FC236}">
                <a16:creationId xmlns:a16="http://schemas.microsoft.com/office/drawing/2014/main" id="{6F5CCF0C-7C76-E38A-4165-F89998F37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497" y="688624"/>
            <a:ext cx="4459298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0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Predstavenie CeMS s.r.o.</a:t>
            </a:r>
            <a:endParaRPr kumimoji="0" lang="cs-CZ" altLang="sk-SK" sz="2800" b="1" i="0" u="none" strike="noStrike" kern="1200" cap="none" spc="0" normalizeH="0" baseline="0" noProof="0">
              <a:ln>
                <a:noFill/>
              </a:ln>
              <a:solidFill>
                <a:srgbClr val="01052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Zástupný text 2">
            <a:extLst>
              <a:ext uri="{FF2B5EF4-FFF2-40B4-BE49-F238E27FC236}">
                <a16:creationId xmlns:a16="http://schemas.microsoft.com/office/drawing/2014/main" id="{7EE2120E-9E4D-519B-8997-A195E76CB8B5}"/>
              </a:ext>
            </a:extLst>
          </p:cNvPr>
          <p:cNvSpPr txBox="1">
            <a:spLocks/>
          </p:cNvSpPr>
          <p:nvPr/>
        </p:nvSpPr>
        <p:spPr>
          <a:xfrm>
            <a:off x="7038976" y="5226051"/>
            <a:ext cx="5057776" cy="1427164"/>
          </a:xfrm>
          <a:prstGeom prst="rect">
            <a:avLst/>
          </a:prstGeom>
        </p:spPr>
        <p:txBody>
          <a:bodyPr/>
          <a:lstStyle>
            <a:lvl1pPr marL="227013" indent="-2270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6842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1414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15986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20558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2514097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06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14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23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791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sz="2400" b="1" i="1" u="none" strike="noStrike" kern="1200" cap="none" spc="10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sk-SK" sz="2400" b="1" i="1" u="none" strike="noStrike" kern="1200" cap="none" spc="100" normalizeH="0" baseline="0" noProof="0" err="1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CeMS</a:t>
            </a:r>
            <a:r>
              <a:rPr kumimoji="0" lang="sk-SK" sz="2400" b="1" i="1" u="none" strike="noStrike" kern="1200" cap="none" spc="10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firemné motto :</a:t>
            </a:r>
            <a:endParaRPr kumimoji="0" lang="cs-CZ" sz="2400" b="1" i="1" u="none" strike="noStrike" kern="1200" cap="none" spc="100" normalizeH="0" baseline="0" noProof="0">
              <a:ln>
                <a:noFill/>
              </a:ln>
              <a:solidFill>
                <a:srgbClr val="010523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557" name="Skupina 26">
            <a:extLst>
              <a:ext uri="{FF2B5EF4-FFF2-40B4-BE49-F238E27FC236}">
                <a16:creationId xmlns:a16="http://schemas.microsoft.com/office/drawing/2014/main" id="{54CFFDD2-8D36-6363-BC8B-0A1A2B156E58}"/>
              </a:ext>
            </a:extLst>
          </p:cNvPr>
          <p:cNvGrpSpPr>
            <a:grpSpLocks/>
          </p:cNvGrpSpPr>
          <p:nvPr/>
        </p:nvGrpSpPr>
        <p:grpSpPr bwMode="auto">
          <a:xfrm>
            <a:off x="171450" y="1549270"/>
            <a:ext cx="6867526" cy="4489450"/>
            <a:chOff x="1191212" y="2160986"/>
            <a:chExt cx="6179065" cy="4142376"/>
          </a:xfrm>
        </p:grpSpPr>
        <p:grpSp>
          <p:nvGrpSpPr>
            <p:cNvPr id="23562" name="Skupina 28">
              <a:extLst>
                <a:ext uri="{FF2B5EF4-FFF2-40B4-BE49-F238E27FC236}">
                  <a16:creationId xmlns:a16="http://schemas.microsoft.com/office/drawing/2014/main" id="{5D1FC2B5-6F57-8624-F0E3-3505145DB4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91212" y="2160986"/>
              <a:ext cx="6179065" cy="4142376"/>
              <a:chOff x="1191212" y="2160986"/>
              <a:chExt cx="6179065" cy="4142376"/>
            </a:xfrm>
          </p:grpSpPr>
          <p:sp>
            <p:nvSpPr>
              <p:cNvPr id="35" name="Obdĺžnik: zaoblené rohy 34">
                <a:extLst>
                  <a:ext uri="{FF2B5EF4-FFF2-40B4-BE49-F238E27FC236}">
                    <a16:creationId xmlns:a16="http://schemas.microsoft.com/office/drawing/2014/main" id="{6FD26BD2-CF3E-EFF6-B967-2926AE9C611F}"/>
                  </a:ext>
                </a:extLst>
              </p:cNvPr>
              <p:cNvSpPr/>
              <p:nvPr/>
            </p:nvSpPr>
            <p:spPr>
              <a:xfrm>
                <a:off x="1561156" y="2516925"/>
                <a:ext cx="5466315" cy="736781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" name="Ovál 35">
                <a:extLst>
                  <a:ext uri="{FF2B5EF4-FFF2-40B4-BE49-F238E27FC236}">
                    <a16:creationId xmlns:a16="http://schemas.microsoft.com/office/drawing/2014/main" id="{02A4F0D3-09B2-551B-DBC5-6E2DFFF3EBFC}"/>
                  </a:ext>
                </a:extLst>
              </p:cNvPr>
              <p:cNvSpPr/>
              <p:nvPr/>
            </p:nvSpPr>
            <p:spPr>
              <a:xfrm>
                <a:off x="1191212" y="2160986"/>
                <a:ext cx="737031" cy="73678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" name="Obdĺžnik: zaoblené rohy 36">
                <a:extLst>
                  <a:ext uri="{FF2B5EF4-FFF2-40B4-BE49-F238E27FC236}">
                    <a16:creationId xmlns:a16="http://schemas.microsoft.com/office/drawing/2014/main" id="{24B9C986-5322-3C14-981E-8B49496B0B23}"/>
                  </a:ext>
                </a:extLst>
              </p:cNvPr>
              <p:cNvSpPr/>
              <p:nvPr/>
            </p:nvSpPr>
            <p:spPr>
              <a:xfrm>
                <a:off x="1561156" y="3543731"/>
                <a:ext cx="5466315" cy="736780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" name="Ovál 40">
                <a:extLst>
                  <a:ext uri="{FF2B5EF4-FFF2-40B4-BE49-F238E27FC236}">
                    <a16:creationId xmlns:a16="http://schemas.microsoft.com/office/drawing/2014/main" id="{F24C6BCD-D717-EDC4-089A-07C6CEAEB300}"/>
                  </a:ext>
                </a:extLst>
              </p:cNvPr>
              <p:cNvSpPr/>
              <p:nvPr/>
            </p:nvSpPr>
            <p:spPr>
              <a:xfrm>
                <a:off x="1191212" y="3180467"/>
                <a:ext cx="737031" cy="73678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" name="Obdĺžnik: zaoblené rohy 41">
                <a:extLst>
                  <a:ext uri="{FF2B5EF4-FFF2-40B4-BE49-F238E27FC236}">
                    <a16:creationId xmlns:a16="http://schemas.microsoft.com/office/drawing/2014/main" id="{06A130EB-579A-4FB6-FB40-EEF61F7227C2}"/>
                  </a:ext>
                </a:extLst>
              </p:cNvPr>
              <p:cNvSpPr/>
              <p:nvPr/>
            </p:nvSpPr>
            <p:spPr>
              <a:xfrm>
                <a:off x="1561156" y="4539776"/>
                <a:ext cx="5466315" cy="736780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" name="Ovál 43">
                <a:extLst>
                  <a:ext uri="{FF2B5EF4-FFF2-40B4-BE49-F238E27FC236}">
                    <a16:creationId xmlns:a16="http://schemas.microsoft.com/office/drawing/2014/main" id="{6546944E-96C1-28C3-D6EF-5097BFE80F9A}"/>
                  </a:ext>
                </a:extLst>
              </p:cNvPr>
              <p:cNvSpPr/>
              <p:nvPr/>
            </p:nvSpPr>
            <p:spPr>
              <a:xfrm>
                <a:off x="1191212" y="4199949"/>
                <a:ext cx="737031" cy="738245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" name="Obdĺžnik: zaoblené rohy 44">
                <a:extLst>
                  <a:ext uri="{FF2B5EF4-FFF2-40B4-BE49-F238E27FC236}">
                    <a16:creationId xmlns:a16="http://schemas.microsoft.com/office/drawing/2014/main" id="{9CA64E84-936A-0E3E-0B7C-A63CC2602071}"/>
                  </a:ext>
                </a:extLst>
              </p:cNvPr>
              <p:cNvSpPr/>
              <p:nvPr/>
            </p:nvSpPr>
            <p:spPr>
              <a:xfrm>
                <a:off x="1561156" y="5566581"/>
                <a:ext cx="5466315" cy="736781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" name="Ovál 46">
                <a:extLst>
                  <a:ext uri="{FF2B5EF4-FFF2-40B4-BE49-F238E27FC236}">
                    <a16:creationId xmlns:a16="http://schemas.microsoft.com/office/drawing/2014/main" id="{32E434C4-73B7-8243-9EB6-C8F7090CF247}"/>
                  </a:ext>
                </a:extLst>
              </p:cNvPr>
              <p:cNvSpPr/>
              <p:nvPr/>
            </p:nvSpPr>
            <p:spPr>
              <a:xfrm>
                <a:off x="1191212" y="5220895"/>
                <a:ext cx="737031" cy="736781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5" name="BlokTextu 47">
                <a:extLst>
                  <a:ext uri="{FF2B5EF4-FFF2-40B4-BE49-F238E27FC236}">
                    <a16:creationId xmlns:a16="http://schemas.microsoft.com/office/drawing/2014/main" id="{8C328A90-ED91-5DAE-3870-BD00BC7E26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8185" y="2558212"/>
                <a:ext cx="6097712" cy="7099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k-SK" altLang="sk-SK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Certifikačný orgán </a:t>
                </a:r>
              </a:p>
              <a:p>
                <a:pPr marL="0" marR="0" lvl="0" indent="0" algn="ctr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(Certifikácia v zmysle 18 rôznych ISO noriem)</a:t>
                </a:r>
                <a:endParaRPr kumimoji="0" lang="cs-CZ" altLang="sk-SK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576" name="BlokTextu 50">
                <a:extLst>
                  <a:ext uri="{FF2B5EF4-FFF2-40B4-BE49-F238E27FC236}">
                    <a16:creationId xmlns:a16="http://schemas.microsoft.com/office/drawing/2014/main" id="{A0A66467-76F5-14B9-A647-7874E0B07D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72565" y="5611588"/>
                <a:ext cx="6097712" cy="653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Poradenstvo, praktické workshopy ku</a:t>
                </a:r>
                <a:b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rôznym metodikám, rozvojové projekty</a:t>
                </a:r>
              </a:p>
            </p:txBody>
          </p:sp>
          <p:sp>
            <p:nvSpPr>
              <p:cNvPr id="23577" name="BlokTextu 51">
                <a:extLst>
                  <a:ext uri="{FF2B5EF4-FFF2-40B4-BE49-F238E27FC236}">
                    <a16:creationId xmlns:a16="http://schemas.microsoft.com/office/drawing/2014/main" id="{E9EB4D34-7462-32F9-7204-AB28236C63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4901" y="4584692"/>
                <a:ext cx="6097712" cy="653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Špecifické 1</a:t>
                </a:r>
                <a:r>
                  <a:rPr kumimoji="0" lang="sk-SK" altLang="sk-SK" sz="20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st</a:t>
                </a: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party &amp; 2</a:t>
                </a:r>
                <a:r>
                  <a:rPr kumimoji="0" lang="sk-SK" altLang="sk-SK" sz="20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nd </a:t>
                </a: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party audity</a:t>
                </a:r>
                <a:b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v zmysle ISO noriem, VDA, AIAG, CSR</a:t>
                </a:r>
              </a:p>
            </p:txBody>
          </p:sp>
          <p:sp>
            <p:nvSpPr>
              <p:cNvPr id="23578" name="BlokTextu 52">
                <a:extLst>
                  <a:ext uri="{FF2B5EF4-FFF2-40B4-BE49-F238E27FC236}">
                    <a16:creationId xmlns:a16="http://schemas.microsoft.com/office/drawing/2014/main" id="{1B84C7B3-89D8-1133-88F2-7D3259C2F2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4901" y="3726091"/>
                <a:ext cx="6097712" cy="4259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k-SK" altLang="sk-SK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Vzdelávací inštitút</a:t>
                </a:r>
              </a:p>
            </p:txBody>
          </p:sp>
        </p:grpSp>
        <p:pic>
          <p:nvPicPr>
            <p:cNvPr id="23563" name="Obrázok 29">
              <a:extLst>
                <a:ext uri="{FF2B5EF4-FFF2-40B4-BE49-F238E27FC236}">
                  <a16:creationId xmlns:a16="http://schemas.microsoft.com/office/drawing/2014/main" id="{41EA9F0C-2AF1-06E0-7FB9-EF2D79212D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6308" y="2361636"/>
              <a:ext cx="426686" cy="383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4" name="Obrázok 30">
              <a:extLst>
                <a:ext uri="{FF2B5EF4-FFF2-40B4-BE49-F238E27FC236}">
                  <a16:creationId xmlns:a16="http://schemas.microsoft.com/office/drawing/2014/main" id="{F8EC24E8-97A5-AEAB-4518-06047497D8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6031" y="3398204"/>
              <a:ext cx="415279" cy="365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5" name="Obrázok 31">
              <a:extLst>
                <a:ext uri="{FF2B5EF4-FFF2-40B4-BE49-F238E27FC236}">
                  <a16:creationId xmlns:a16="http://schemas.microsoft.com/office/drawing/2014/main" id="{AC82FDD9-70E8-7FAE-22BC-BF983270EF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7672" y="4334421"/>
              <a:ext cx="391997" cy="471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6" name="Obrázok 32">
              <a:extLst>
                <a:ext uri="{FF2B5EF4-FFF2-40B4-BE49-F238E27FC236}">
                  <a16:creationId xmlns:a16="http://schemas.microsoft.com/office/drawing/2014/main" id="{155E4DB3-2E24-5D58-E167-8E003916DD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679" y="5400470"/>
              <a:ext cx="427981" cy="376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" name="TextBox 16">
            <a:extLst>
              <a:ext uri="{FF2B5EF4-FFF2-40B4-BE49-F238E27FC236}">
                <a16:creationId xmlns:a16="http://schemas.microsoft.com/office/drawing/2014/main" id="{987060A6-5361-CEB0-9A7D-8DEC27FD092D}"/>
              </a:ext>
            </a:extLst>
          </p:cNvPr>
          <p:cNvSpPr txBox="1"/>
          <p:nvPr/>
        </p:nvSpPr>
        <p:spPr>
          <a:xfrm>
            <a:off x="4946417" y="338424"/>
            <a:ext cx="2313455" cy="2693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0" b="0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559" name="Obdĺžnik 2">
            <a:extLst>
              <a:ext uri="{FF2B5EF4-FFF2-40B4-BE49-F238E27FC236}">
                <a16:creationId xmlns:a16="http://schemas.microsoft.com/office/drawing/2014/main" id="{02F723ED-FCB0-6B56-516C-FDC884D76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8321" y="5699126"/>
            <a:ext cx="41120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„VŽDY PRIDANÁ </a:t>
            </a:r>
          </a:p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HODNOTA PRE VÁS...“</a:t>
            </a:r>
          </a:p>
        </p:txBody>
      </p:sp>
      <p:pic>
        <p:nvPicPr>
          <p:cNvPr id="25" name="Obrázok 24">
            <a:extLst>
              <a:ext uri="{FF2B5EF4-FFF2-40B4-BE49-F238E27FC236}">
                <a16:creationId xmlns:a16="http://schemas.microsoft.com/office/drawing/2014/main" id="{C7F47CC1-2568-4247-A79B-02B1399C6E6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2632"/>
          <a:stretch/>
        </p:blipFill>
        <p:spPr>
          <a:xfrm>
            <a:off x="6791403" y="2123284"/>
            <a:ext cx="5400597" cy="27222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ázok 33">
            <a:extLst>
              <a:ext uri="{FF2B5EF4-FFF2-40B4-BE49-F238E27FC236}">
                <a16:creationId xmlns:a16="http://schemas.microsoft.com/office/drawing/2014/main" id="{B7EA4197-9EC0-D584-E60F-1A144B8004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3" t="3566" r="20174" b="6976"/>
          <a:stretch/>
        </p:blipFill>
        <p:spPr bwMode="auto">
          <a:xfrm>
            <a:off x="8197397" y="1540668"/>
            <a:ext cx="3988653" cy="280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15">
            <a:extLst>
              <a:ext uri="{FF2B5EF4-FFF2-40B4-BE49-F238E27FC236}">
                <a16:creationId xmlns:a16="http://schemas.microsoft.com/office/drawing/2014/main" id="{E0A861FF-E348-31F4-7D4B-48DDED4C78C5}"/>
              </a:ext>
            </a:extLst>
          </p:cNvPr>
          <p:cNvSpPr txBox="1"/>
          <p:nvPr/>
        </p:nvSpPr>
        <p:spPr>
          <a:xfrm>
            <a:off x="5330407" y="649371"/>
            <a:ext cx="1531188" cy="54117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3875" rtl="0" eaLnBrk="0" fontAlgn="base" latinLnBrk="0" hangingPunct="0">
              <a:lnSpc>
                <a:spcPts val="3529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1" i="0" u="none" strike="noStrike" kern="1200" cap="none" spc="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ontserrat" charset="0"/>
                <a:cs typeface="Arial" panose="020B0604020202020204" pitchFamily="34" charset="0"/>
              </a:rPr>
              <a:t>O nás</a:t>
            </a:r>
            <a:endParaRPr kumimoji="0" lang="en-US" sz="3600" b="1" i="0" u="none" strike="noStrike" kern="1200" cap="none" spc="1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ontserrat" charset="0"/>
              <a:cs typeface="Arial" panose="020B0604020202020204" pitchFamily="34" charset="0"/>
            </a:endParaRPr>
          </a:p>
        </p:txBody>
      </p:sp>
      <p:sp>
        <p:nvSpPr>
          <p:cNvPr id="25604" name="TextBox 13">
            <a:extLst>
              <a:ext uri="{FF2B5EF4-FFF2-40B4-BE49-F238E27FC236}">
                <a16:creationId xmlns:a16="http://schemas.microsoft.com/office/drawing/2014/main" id="{8F54E130-887C-3C65-DEF9-98165E832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8869" y="6334780"/>
            <a:ext cx="5588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-18"/>
                <a:ea typeface="+mn-ea"/>
                <a:cs typeface="Arial" panose="020B0604020202020204" pitchFamily="34" charset="0"/>
              </a:rPr>
              <a:t>www.pharmaeducation.sk</a:t>
            </a:r>
            <a:endParaRPr kumimoji="0" lang="en-US" altLang="sk-SK" sz="2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arriet Display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0732E304-7B39-9926-E5D8-55CE38C982DD}"/>
              </a:ext>
            </a:extLst>
          </p:cNvPr>
          <p:cNvSpPr txBox="1"/>
          <p:nvPr/>
        </p:nvSpPr>
        <p:spPr>
          <a:xfrm>
            <a:off x="4630505" y="214599"/>
            <a:ext cx="2313455" cy="2693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0" b="0" i="0" u="none" strike="noStrike" kern="1200" cap="none" spc="30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0" b="0" i="0" u="none" strike="noStrike" kern="1200" cap="none" spc="30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25606" name="Skupina 24">
            <a:extLst>
              <a:ext uri="{FF2B5EF4-FFF2-40B4-BE49-F238E27FC236}">
                <a16:creationId xmlns:a16="http://schemas.microsoft.com/office/drawing/2014/main" id="{6916433E-E4A8-E6AA-BC00-E63089A57017}"/>
              </a:ext>
            </a:extLst>
          </p:cNvPr>
          <p:cNvGrpSpPr>
            <a:grpSpLocks/>
          </p:cNvGrpSpPr>
          <p:nvPr/>
        </p:nvGrpSpPr>
        <p:grpSpPr bwMode="auto">
          <a:xfrm>
            <a:off x="192088" y="1643064"/>
            <a:ext cx="8164513" cy="4222750"/>
            <a:chOff x="80479" y="2096749"/>
            <a:chExt cx="8165863" cy="4222237"/>
          </a:xfrm>
        </p:grpSpPr>
        <p:grpSp>
          <p:nvGrpSpPr>
            <p:cNvPr id="25610" name="Skupina 26">
              <a:extLst>
                <a:ext uri="{FF2B5EF4-FFF2-40B4-BE49-F238E27FC236}">
                  <a16:creationId xmlns:a16="http://schemas.microsoft.com/office/drawing/2014/main" id="{E171E85D-F6A4-B8B8-6A1B-5E19B3680F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479" y="2096749"/>
              <a:ext cx="8165863" cy="1522017"/>
              <a:chOff x="172947" y="2839898"/>
              <a:chExt cx="8165863" cy="1522017"/>
            </a:xfrm>
          </p:grpSpPr>
          <p:sp>
            <p:nvSpPr>
              <p:cNvPr id="42" name="Obdĺžnik: zaoblené rohy 41">
                <a:extLst>
                  <a:ext uri="{FF2B5EF4-FFF2-40B4-BE49-F238E27FC236}">
                    <a16:creationId xmlns:a16="http://schemas.microsoft.com/office/drawing/2014/main" id="{180AF875-B5B2-2987-A102-D831A32FEB8A}"/>
                  </a:ext>
                </a:extLst>
              </p:cNvPr>
              <p:cNvSpPr/>
              <p:nvPr/>
            </p:nvSpPr>
            <p:spPr>
              <a:xfrm>
                <a:off x="763595" y="3428788"/>
                <a:ext cx="7575215" cy="933337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" name="Ovál 42">
                <a:extLst>
                  <a:ext uri="{FF2B5EF4-FFF2-40B4-BE49-F238E27FC236}">
                    <a16:creationId xmlns:a16="http://schemas.microsoft.com/office/drawing/2014/main" id="{9D5804B3-623E-F2F1-C087-9ACBA7035BEE}"/>
                  </a:ext>
                </a:extLst>
              </p:cNvPr>
              <p:cNvSpPr/>
              <p:nvPr/>
            </p:nvSpPr>
            <p:spPr>
              <a:xfrm>
                <a:off x="172947" y="2839898"/>
                <a:ext cx="1181295" cy="1180956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8" name="Obdĺžnik: zaoblené rohy 27">
              <a:extLst>
                <a:ext uri="{FF2B5EF4-FFF2-40B4-BE49-F238E27FC236}">
                  <a16:creationId xmlns:a16="http://schemas.microsoft.com/office/drawing/2014/main" id="{27DB9004-FEC8-2AD9-BF23-93DEA3764BA8}"/>
                </a:ext>
              </a:extLst>
            </p:cNvPr>
            <p:cNvSpPr/>
            <p:nvPr/>
          </p:nvSpPr>
          <p:spPr>
            <a:xfrm>
              <a:off x="671127" y="4036438"/>
              <a:ext cx="6921057" cy="931749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Ovál 28">
              <a:extLst>
                <a:ext uri="{FF2B5EF4-FFF2-40B4-BE49-F238E27FC236}">
                  <a16:creationId xmlns:a16="http://schemas.microsoft.com/office/drawing/2014/main" id="{31CE545C-B3A8-CB6C-812E-0CDCBFC0BD8B}"/>
                </a:ext>
              </a:extLst>
            </p:cNvPr>
            <p:cNvSpPr/>
            <p:nvPr/>
          </p:nvSpPr>
          <p:spPr>
            <a:xfrm>
              <a:off x="80479" y="3447547"/>
              <a:ext cx="1181295" cy="1180957"/>
            </a:xfrm>
            <a:prstGeom prst="ellipse">
              <a:avLst/>
            </a:prstGeom>
            <a:solidFill>
              <a:srgbClr val="EDEDED"/>
            </a:solidFill>
            <a:ln w="38100">
              <a:solidFill>
                <a:srgbClr val="0206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2" name="Obdĺžnik: zaoblené rohy 31">
              <a:extLst>
                <a:ext uri="{FF2B5EF4-FFF2-40B4-BE49-F238E27FC236}">
                  <a16:creationId xmlns:a16="http://schemas.microsoft.com/office/drawing/2014/main" id="{D12D62A1-38C9-88B3-70CA-D8BB57FD2568}"/>
                </a:ext>
              </a:extLst>
            </p:cNvPr>
            <p:cNvSpPr/>
            <p:nvPr/>
          </p:nvSpPr>
          <p:spPr>
            <a:xfrm>
              <a:off x="671127" y="5385649"/>
              <a:ext cx="6921057" cy="933337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5" name="Ovál 34">
              <a:extLst>
                <a:ext uri="{FF2B5EF4-FFF2-40B4-BE49-F238E27FC236}">
                  <a16:creationId xmlns:a16="http://schemas.microsoft.com/office/drawing/2014/main" id="{70A33721-B72E-1382-70D9-379AE9D91D90}"/>
                </a:ext>
              </a:extLst>
            </p:cNvPr>
            <p:cNvSpPr/>
            <p:nvPr/>
          </p:nvSpPr>
          <p:spPr>
            <a:xfrm>
              <a:off x="80479" y="4796758"/>
              <a:ext cx="1181295" cy="1180957"/>
            </a:xfrm>
            <a:prstGeom prst="ellipse">
              <a:avLst/>
            </a:prstGeom>
            <a:solidFill>
              <a:srgbClr val="EDEDED"/>
            </a:solidFill>
            <a:ln w="38100">
              <a:solidFill>
                <a:srgbClr val="0206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15" name="BlokTextu 35">
              <a:extLst>
                <a:ext uri="{FF2B5EF4-FFF2-40B4-BE49-F238E27FC236}">
                  <a16:creationId xmlns:a16="http://schemas.microsoft.com/office/drawing/2014/main" id="{2F945A3C-B18B-C462-43A4-5ED5D12ED8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6472" y="2852222"/>
              <a:ext cx="6820624" cy="523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altLang="sk-SK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20+ rokov na SR trhu, 4+ roky na ČR trhu</a:t>
              </a:r>
            </a:p>
          </p:txBody>
        </p:sp>
        <p:sp>
          <p:nvSpPr>
            <p:cNvPr id="25616" name="BlokTextu 36">
              <a:extLst>
                <a:ext uri="{FF2B5EF4-FFF2-40B4-BE49-F238E27FC236}">
                  <a16:creationId xmlns:a16="http://schemas.microsoft.com/office/drawing/2014/main" id="{EBC8191E-50AC-4F39-7841-CDB2E4F3E6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2136" y="5590918"/>
              <a:ext cx="4252764" cy="523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altLang="sk-SK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11 500+ zaškolených ľudí</a:t>
              </a:r>
            </a:p>
          </p:txBody>
        </p:sp>
        <p:pic>
          <p:nvPicPr>
            <p:cNvPr id="25617" name="Obrázok 37">
              <a:extLst>
                <a:ext uri="{FF2B5EF4-FFF2-40B4-BE49-F238E27FC236}">
                  <a16:creationId xmlns:a16="http://schemas.microsoft.com/office/drawing/2014/main" id="{AC0BE562-F7C0-C027-AD42-342D484FD4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729" y="4995866"/>
              <a:ext cx="698809" cy="825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8" name="Obrázok 38">
              <a:extLst>
                <a:ext uri="{FF2B5EF4-FFF2-40B4-BE49-F238E27FC236}">
                  <a16:creationId xmlns:a16="http://schemas.microsoft.com/office/drawing/2014/main" id="{8202F880-3A67-80EF-1351-1F50057430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47" y="2337093"/>
              <a:ext cx="722637" cy="617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9" name="BlokTextu 39">
              <a:extLst>
                <a:ext uri="{FF2B5EF4-FFF2-40B4-BE49-F238E27FC236}">
                  <a16:creationId xmlns:a16="http://schemas.microsoft.com/office/drawing/2014/main" id="{2E7682A5-B1E1-ED4B-EB4E-FB89820852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023" y="4237178"/>
              <a:ext cx="7461201" cy="523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altLang="sk-SK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625+ </a:t>
              </a:r>
              <a:r>
                <a:rPr kumimoji="0" lang="pl-PL" altLang="sk-SK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rôznych projektov pre klientov</a:t>
              </a:r>
            </a:p>
          </p:txBody>
        </p:sp>
        <p:pic>
          <p:nvPicPr>
            <p:cNvPr id="25620" name="Obrázok 40">
              <a:extLst>
                <a:ext uri="{FF2B5EF4-FFF2-40B4-BE49-F238E27FC236}">
                  <a16:creationId xmlns:a16="http://schemas.microsoft.com/office/drawing/2014/main" id="{906B826A-B008-1F1B-C3B8-466133BCDB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825" y="3638132"/>
              <a:ext cx="690880" cy="764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3">
            <a:extLst>
              <a:ext uri="{FF2B5EF4-FFF2-40B4-BE49-F238E27FC236}">
                <a16:creationId xmlns:a16="http://schemas.microsoft.com/office/drawing/2014/main" id="{918CC60B-309C-C2AB-8CA9-4D9E1F5B6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401" y="4250043"/>
            <a:ext cx="4152900" cy="255454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panose="020B0604020202020204" pitchFamily="34" charset="0"/>
                <a:hlinkClick r:id="rId7"/>
              </a:rPr>
              <a:t>www.cems.sk</a:t>
            </a:r>
            <a:r>
              <a:rPr kumimoji="0" lang="sk-SK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sk-SK" altLang="sk-SK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arriet Display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8"/>
              </a:rPr>
              <a:t>www</a:t>
            </a:r>
            <a:r>
              <a:rPr kumimoji="0" lang="en-US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8"/>
              </a:rPr>
              <a:t>.cems-cz.com</a:t>
            </a:r>
            <a:r>
              <a:rPr kumimoji="0" lang="sk-SK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9"/>
              </a:rPr>
              <a:t>www.cems-en.com</a:t>
            </a:r>
            <a:endParaRPr kumimoji="0" lang="sk-SK" altLang="sk-SK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  <a:hlinkClick r:id="rId10"/>
              </a:rPr>
              <a:t>www.cems-de.com</a:t>
            </a:r>
            <a:r>
              <a:rPr kumimoji="0" lang="sk-SK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endParaRPr kumimoji="0" lang="en-US" altLang="sk-SK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sk-SK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15">
            <a:extLst>
              <a:ext uri="{FF2B5EF4-FFF2-40B4-BE49-F238E27FC236}">
                <a16:creationId xmlns:a16="http://schemas.microsoft.com/office/drawing/2014/main" id="{CBF0B21D-B6C4-FBED-7DAC-9E0FFABC4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500" y="673100"/>
            <a:ext cx="445928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0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Predstavenie CeMS s.r.o.</a:t>
            </a:r>
            <a:endParaRPr kumimoji="0" lang="cs-CZ" altLang="sk-SK" sz="2800" b="1" i="0" u="none" strike="noStrike" kern="1200" cap="none" spc="0" normalizeH="0" baseline="0" noProof="0">
              <a:ln>
                <a:noFill/>
              </a:ln>
              <a:solidFill>
                <a:srgbClr val="01052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TextBox 16">
            <a:extLst>
              <a:ext uri="{FF2B5EF4-FFF2-40B4-BE49-F238E27FC236}">
                <a16:creationId xmlns:a16="http://schemas.microsoft.com/office/drawing/2014/main" id="{D6C76912-B4A9-D55B-8071-19EDB969C89B}"/>
              </a:ext>
            </a:extLst>
          </p:cNvPr>
          <p:cNvSpPr txBox="1"/>
          <p:nvPr/>
        </p:nvSpPr>
        <p:spPr>
          <a:xfrm>
            <a:off x="4946650" y="338138"/>
            <a:ext cx="2312988" cy="26987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1" b="0" i="0" u="none" strike="noStrike" kern="1200" cap="none" spc="30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1" b="0" i="0" u="none" strike="noStrike" kern="1200" cap="none" spc="30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73732" name="Skupina 24">
            <a:extLst>
              <a:ext uri="{FF2B5EF4-FFF2-40B4-BE49-F238E27FC236}">
                <a16:creationId xmlns:a16="http://schemas.microsoft.com/office/drawing/2014/main" id="{9627A4B9-35F4-B8DA-5C59-356081379668}"/>
              </a:ext>
            </a:extLst>
          </p:cNvPr>
          <p:cNvGrpSpPr>
            <a:grpSpLocks/>
          </p:cNvGrpSpPr>
          <p:nvPr/>
        </p:nvGrpSpPr>
        <p:grpSpPr bwMode="auto">
          <a:xfrm>
            <a:off x="201613" y="3892550"/>
            <a:ext cx="6656387" cy="749300"/>
            <a:chOff x="991114" y="4243749"/>
            <a:chExt cx="6085707" cy="749965"/>
          </a:xfrm>
        </p:grpSpPr>
        <p:sp>
          <p:nvSpPr>
            <p:cNvPr id="26" name="Obdĺžnik: zaoblené rohy 25">
              <a:extLst>
                <a:ext uri="{FF2B5EF4-FFF2-40B4-BE49-F238E27FC236}">
                  <a16:creationId xmlns:a16="http://schemas.microsoft.com/office/drawing/2014/main" id="{5796725C-8C3A-C035-8019-B63C81D74A29}"/>
                </a:ext>
              </a:extLst>
            </p:cNvPr>
            <p:cNvSpPr/>
            <p:nvPr/>
          </p:nvSpPr>
          <p:spPr>
            <a:xfrm>
              <a:off x="1610860" y="4243749"/>
              <a:ext cx="5465961" cy="749965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8" name="BlokTextu 27">
              <a:extLst>
                <a:ext uri="{FF2B5EF4-FFF2-40B4-BE49-F238E27FC236}">
                  <a16:creationId xmlns:a16="http://schemas.microsoft.com/office/drawing/2014/main" id="{FFB48654-B0F6-2FA1-9A09-31BBB4BF3BD6}"/>
                </a:ext>
              </a:extLst>
            </p:cNvPr>
            <p:cNvSpPr txBox="1"/>
            <p:nvPr/>
          </p:nvSpPr>
          <p:spPr>
            <a:xfrm>
              <a:off x="2249475" y="4296183"/>
              <a:ext cx="3217748" cy="6466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Praktické in-</a:t>
              </a:r>
              <a:r>
                <a:rPr kumimoji="0" lang="sk-SK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house</a:t>
              </a: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workshopy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prezenčne</a:t>
              </a:r>
            </a:p>
          </p:txBody>
        </p:sp>
        <p:grpSp>
          <p:nvGrpSpPr>
            <p:cNvPr id="73757" name="Skupina 33">
              <a:extLst>
                <a:ext uri="{FF2B5EF4-FFF2-40B4-BE49-F238E27FC236}">
                  <a16:creationId xmlns:a16="http://schemas.microsoft.com/office/drawing/2014/main" id="{12413A4E-D0A0-337E-1AAF-79B863D99F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4250291"/>
              <a:ext cx="736879" cy="736880"/>
              <a:chOff x="1244814" y="3875305"/>
              <a:chExt cx="736879" cy="736880"/>
            </a:xfrm>
          </p:grpSpPr>
          <p:sp>
            <p:nvSpPr>
              <p:cNvPr id="38" name="Ovál 37">
                <a:extLst>
                  <a:ext uri="{FF2B5EF4-FFF2-40B4-BE49-F238E27FC236}">
                    <a16:creationId xmlns:a16="http://schemas.microsoft.com/office/drawing/2014/main" id="{A68A5F16-9617-0432-8DA1-51F57975FEE8}"/>
                  </a:ext>
                </a:extLst>
              </p:cNvPr>
              <p:cNvSpPr/>
              <p:nvPr/>
            </p:nvSpPr>
            <p:spPr>
              <a:xfrm>
                <a:off x="1244814" y="3875119"/>
                <a:ext cx="737310" cy="737253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73759" name="Obrázok 38">
                <a:extLst>
                  <a:ext uri="{FF2B5EF4-FFF2-40B4-BE49-F238E27FC236}">
                    <a16:creationId xmlns:a16="http://schemas.microsoft.com/office/drawing/2014/main" id="{73275D43-171F-B53A-C8D7-9042A5EE1C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0924" y="4011416"/>
                <a:ext cx="464659" cy="464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73733" name="Skupina 39">
            <a:extLst>
              <a:ext uri="{FF2B5EF4-FFF2-40B4-BE49-F238E27FC236}">
                <a16:creationId xmlns:a16="http://schemas.microsoft.com/office/drawing/2014/main" id="{2A76EB53-9735-D101-AB4E-67A84B3CD6E3}"/>
              </a:ext>
            </a:extLst>
          </p:cNvPr>
          <p:cNvGrpSpPr>
            <a:grpSpLocks/>
          </p:cNvGrpSpPr>
          <p:nvPr/>
        </p:nvGrpSpPr>
        <p:grpSpPr bwMode="auto">
          <a:xfrm>
            <a:off x="201613" y="4748213"/>
            <a:ext cx="6656387" cy="1201737"/>
            <a:chOff x="991114" y="5112641"/>
            <a:chExt cx="6122872" cy="1200329"/>
          </a:xfrm>
        </p:grpSpPr>
        <p:sp>
          <p:nvSpPr>
            <p:cNvPr id="43" name="Obdĺžnik: zaoblené rohy 42">
              <a:extLst>
                <a:ext uri="{FF2B5EF4-FFF2-40B4-BE49-F238E27FC236}">
                  <a16:creationId xmlns:a16="http://schemas.microsoft.com/office/drawing/2014/main" id="{76801F75-6103-D25B-3FE6-22C7B938BA67}"/>
                </a:ext>
              </a:extLst>
            </p:cNvPr>
            <p:cNvSpPr/>
            <p:nvPr/>
          </p:nvSpPr>
          <p:spPr>
            <a:xfrm>
              <a:off x="1610264" y="5112641"/>
              <a:ext cx="5467215" cy="1200329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6" name="BlokTextu 45">
              <a:extLst>
                <a:ext uri="{FF2B5EF4-FFF2-40B4-BE49-F238E27FC236}">
                  <a16:creationId xmlns:a16="http://schemas.microsoft.com/office/drawing/2014/main" id="{6D37E7B9-31C9-74C1-273E-68DAFB64185D}"/>
                </a:ext>
              </a:extLst>
            </p:cNvPr>
            <p:cNvSpPr txBox="1"/>
            <p:nvPr/>
          </p:nvSpPr>
          <p:spPr>
            <a:xfrm>
              <a:off x="2249859" y="5112641"/>
              <a:ext cx="4864127" cy="11987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Individuálne tréningy a </a:t>
              </a:r>
              <a:r>
                <a:rPr kumimoji="0" lang="sk-SK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coaching</a:t>
              </a: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poradenstvo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prezenčne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online formou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e-learning</a:t>
              </a:r>
            </a:p>
          </p:txBody>
        </p:sp>
        <p:grpSp>
          <p:nvGrpSpPr>
            <p:cNvPr id="73752" name="Skupina 48">
              <a:extLst>
                <a:ext uri="{FF2B5EF4-FFF2-40B4-BE49-F238E27FC236}">
                  <a16:creationId xmlns:a16="http://schemas.microsoft.com/office/drawing/2014/main" id="{248A421A-BC08-F8B0-F7FC-38042DFE40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5344365"/>
              <a:ext cx="736879" cy="736880"/>
              <a:chOff x="1241897" y="4744196"/>
              <a:chExt cx="736879" cy="736880"/>
            </a:xfrm>
          </p:grpSpPr>
          <p:sp>
            <p:nvSpPr>
              <p:cNvPr id="50" name="Ovál 49">
                <a:extLst>
                  <a:ext uri="{FF2B5EF4-FFF2-40B4-BE49-F238E27FC236}">
                    <a16:creationId xmlns:a16="http://schemas.microsoft.com/office/drawing/2014/main" id="{B86AB490-334D-A3E5-D536-C894BA9A8486}"/>
                  </a:ext>
                </a:extLst>
              </p:cNvPr>
              <p:cNvSpPr/>
              <p:nvPr/>
            </p:nvSpPr>
            <p:spPr>
              <a:xfrm>
                <a:off x="1241897" y="4743975"/>
                <a:ext cx="737431" cy="737322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73754" name="Obrázok 54">
                <a:extLst>
                  <a:ext uri="{FF2B5EF4-FFF2-40B4-BE49-F238E27FC236}">
                    <a16:creationId xmlns:a16="http://schemas.microsoft.com/office/drawing/2014/main" id="{BA478208-D9B3-F6C4-0C6C-DE84B70FA4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61143" y="5001280"/>
                <a:ext cx="498387" cy="222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73734" name="Skupina 56">
            <a:extLst>
              <a:ext uri="{FF2B5EF4-FFF2-40B4-BE49-F238E27FC236}">
                <a16:creationId xmlns:a16="http://schemas.microsoft.com/office/drawing/2014/main" id="{3EECDF47-8579-AAAE-950C-D970651ED012}"/>
              </a:ext>
            </a:extLst>
          </p:cNvPr>
          <p:cNvGrpSpPr>
            <a:grpSpLocks/>
          </p:cNvGrpSpPr>
          <p:nvPr/>
        </p:nvGrpSpPr>
        <p:grpSpPr bwMode="auto">
          <a:xfrm>
            <a:off x="201613" y="2862263"/>
            <a:ext cx="6656387" cy="923925"/>
            <a:chOff x="991114" y="3201497"/>
            <a:chExt cx="6085707" cy="924325"/>
          </a:xfrm>
        </p:grpSpPr>
        <p:sp>
          <p:nvSpPr>
            <p:cNvPr id="59" name="Obdĺžnik: zaoblené rohy 58">
              <a:extLst>
                <a:ext uri="{FF2B5EF4-FFF2-40B4-BE49-F238E27FC236}">
                  <a16:creationId xmlns:a16="http://schemas.microsoft.com/office/drawing/2014/main" id="{464DA26F-DEE4-B015-C71E-E083F29F9A52}"/>
                </a:ext>
              </a:extLst>
            </p:cNvPr>
            <p:cNvSpPr/>
            <p:nvPr/>
          </p:nvSpPr>
          <p:spPr>
            <a:xfrm>
              <a:off x="1610860" y="3217379"/>
              <a:ext cx="5465961" cy="906854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0" name="BlokTextu 59">
              <a:extLst>
                <a:ext uri="{FF2B5EF4-FFF2-40B4-BE49-F238E27FC236}">
                  <a16:creationId xmlns:a16="http://schemas.microsoft.com/office/drawing/2014/main" id="{31DD53E2-1412-8537-174E-F095DBAFA69D}"/>
                </a:ext>
              </a:extLst>
            </p:cNvPr>
            <p:cNvSpPr txBox="1"/>
            <p:nvPr/>
          </p:nvSpPr>
          <p:spPr>
            <a:xfrm>
              <a:off x="2249475" y="3201497"/>
              <a:ext cx="4365802" cy="9243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Uzavreté </a:t>
              </a:r>
              <a:r>
                <a:rPr kumimoji="0" lang="sk-SK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vnútrofiremné</a:t>
              </a: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in-</a:t>
              </a:r>
              <a:r>
                <a:rPr kumimoji="0" lang="sk-SK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house</a:t>
              </a: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školenia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prezenčne / </a:t>
              </a:r>
              <a:r>
                <a:rPr kumimoji="0" lang="sk-SK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onsite</a:t>
              </a: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online formou </a:t>
              </a:r>
            </a:p>
          </p:txBody>
        </p:sp>
        <p:grpSp>
          <p:nvGrpSpPr>
            <p:cNvPr id="73747" name="Skupina 60">
              <a:extLst>
                <a:ext uri="{FF2B5EF4-FFF2-40B4-BE49-F238E27FC236}">
                  <a16:creationId xmlns:a16="http://schemas.microsoft.com/office/drawing/2014/main" id="{263388FE-F6CE-83FC-25E5-8AD92716D4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3302358"/>
              <a:ext cx="736879" cy="736880"/>
              <a:chOff x="371045" y="2801523"/>
              <a:chExt cx="736879" cy="736880"/>
            </a:xfrm>
          </p:grpSpPr>
          <p:sp>
            <p:nvSpPr>
              <p:cNvPr id="62" name="Ovál 61">
                <a:extLst>
                  <a:ext uri="{FF2B5EF4-FFF2-40B4-BE49-F238E27FC236}">
                    <a16:creationId xmlns:a16="http://schemas.microsoft.com/office/drawing/2014/main" id="{0D909F5F-D892-2713-D287-61E88BBBA8EA}"/>
                  </a:ext>
                </a:extLst>
              </p:cNvPr>
              <p:cNvSpPr/>
              <p:nvPr/>
            </p:nvSpPr>
            <p:spPr>
              <a:xfrm>
                <a:off x="371045" y="2802306"/>
                <a:ext cx="737310" cy="73533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73749" name="Obrázok 62">
                <a:extLst>
                  <a:ext uri="{FF2B5EF4-FFF2-40B4-BE49-F238E27FC236}">
                    <a16:creationId xmlns:a16="http://schemas.microsoft.com/office/drawing/2014/main" id="{A4052CC6-DE3E-096C-D6AA-FE02D235B9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291" y="2986882"/>
                <a:ext cx="498387" cy="366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73735" name="Skupina 63">
            <a:extLst>
              <a:ext uri="{FF2B5EF4-FFF2-40B4-BE49-F238E27FC236}">
                <a16:creationId xmlns:a16="http://schemas.microsoft.com/office/drawing/2014/main" id="{83E79D7C-81CB-081C-72ED-C65EE53EC5EC}"/>
              </a:ext>
            </a:extLst>
          </p:cNvPr>
          <p:cNvGrpSpPr>
            <a:grpSpLocks/>
          </p:cNvGrpSpPr>
          <p:nvPr/>
        </p:nvGrpSpPr>
        <p:grpSpPr bwMode="auto">
          <a:xfrm>
            <a:off x="174625" y="1768475"/>
            <a:ext cx="7216775" cy="981075"/>
            <a:chOff x="991114" y="2382042"/>
            <a:chExt cx="6598727" cy="736880"/>
          </a:xfrm>
        </p:grpSpPr>
        <p:sp>
          <p:nvSpPr>
            <p:cNvPr id="65" name="Obdĺžnik: zaoblené rohy 64">
              <a:extLst>
                <a:ext uri="{FF2B5EF4-FFF2-40B4-BE49-F238E27FC236}">
                  <a16:creationId xmlns:a16="http://schemas.microsoft.com/office/drawing/2014/main" id="{DA3C8FA8-8899-6474-C2A4-F4149EA6030B}"/>
                </a:ext>
              </a:extLst>
            </p:cNvPr>
            <p:cNvSpPr/>
            <p:nvPr/>
          </p:nvSpPr>
          <p:spPr>
            <a:xfrm>
              <a:off x="1610924" y="2386811"/>
              <a:ext cx="5466521" cy="727341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6" name="BlokTextu 65">
              <a:extLst>
                <a:ext uri="{FF2B5EF4-FFF2-40B4-BE49-F238E27FC236}">
                  <a16:creationId xmlns:a16="http://schemas.microsoft.com/office/drawing/2014/main" id="{D609125C-AFA8-F188-03AC-78C0490D0596}"/>
                </a:ext>
              </a:extLst>
            </p:cNvPr>
            <p:cNvSpPr txBox="1"/>
            <p:nvPr/>
          </p:nvSpPr>
          <p:spPr>
            <a:xfrm>
              <a:off x="2249605" y="2384427"/>
              <a:ext cx="5340236" cy="693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Otvorené verejné školenia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aktuálne online formou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väčšina školení akreditovaných </a:t>
              </a:r>
              <a:r>
                <a:rPr kumimoji="0" lang="sk-SK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MŠVVaM</a:t>
              </a: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SR</a:t>
              </a:r>
            </a:p>
          </p:txBody>
        </p:sp>
        <p:grpSp>
          <p:nvGrpSpPr>
            <p:cNvPr id="73742" name="Skupina 66">
              <a:extLst>
                <a:ext uri="{FF2B5EF4-FFF2-40B4-BE49-F238E27FC236}">
                  <a16:creationId xmlns:a16="http://schemas.microsoft.com/office/drawing/2014/main" id="{8F3A7B7E-FA50-7247-BF42-300257EF0C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2382042"/>
              <a:ext cx="736879" cy="736880"/>
              <a:chOff x="134992" y="1484481"/>
              <a:chExt cx="736879" cy="736880"/>
            </a:xfrm>
          </p:grpSpPr>
          <p:sp>
            <p:nvSpPr>
              <p:cNvPr id="68" name="Ovál 67">
                <a:extLst>
                  <a:ext uri="{FF2B5EF4-FFF2-40B4-BE49-F238E27FC236}">
                    <a16:creationId xmlns:a16="http://schemas.microsoft.com/office/drawing/2014/main" id="{BB9DE44A-2F23-D4D3-D30E-4F3B617AEF37}"/>
                  </a:ext>
                </a:extLst>
              </p:cNvPr>
              <p:cNvSpPr/>
              <p:nvPr/>
            </p:nvSpPr>
            <p:spPr>
              <a:xfrm>
                <a:off x="134992" y="1484481"/>
                <a:ext cx="737386" cy="73688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73744" name="Obrázok 68">
                <a:extLst>
                  <a:ext uri="{FF2B5EF4-FFF2-40B4-BE49-F238E27FC236}">
                    <a16:creationId xmlns:a16="http://schemas.microsoft.com/office/drawing/2014/main" id="{5AED5541-0C56-F28B-9C14-0ED9C76D35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2670" y="1671730"/>
                <a:ext cx="481523" cy="362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73736" name="Obrázok 37">
            <a:extLst>
              <a:ext uri="{FF2B5EF4-FFF2-40B4-BE49-F238E27FC236}">
                <a16:creationId xmlns:a16="http://schemas.microsoft.com/office/drawing/2014/main" id="{A1999037-5CDD-EE9F-1FBD-EA1D3581F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r="6606"/>
          <a:stretch>
            <a:fillRect/>
          </a:stretch>
        </p:blipFill>
        <p:spPr bwMode="auto">
          <a:xfrm>
            <a:off x="6997700" y="2603500"/>
            <a:ext cx="5157788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Zástupný objekt pre obsah 1">
            <a:extLst>
              <a:ext uri="{FF2B5EF4-FFF2-40B4-BE49-F238E27FC236}">
                <a16:creationId xmlns:a16="http://schemas.microsoft.com/office/drawing/2014/main" id="{3A8202BE-57E0-5495-8378-7D440F693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1988" y="1733550"/>
            <a:ext cx="5022850" cy="954088"/>
          </a:xfrm>
        </p:spPr>
        <p:txBody>
          <a:bodyPr>
            <a:normAutofit lnSpcReduction="10000"/>
          </a:bodyPr>
          <a:lstStyle/>
          <a:p>
            <a:pPr marL="0" indent="0" algn="ctr" defTabSz="912791">
              <a:buFont typeface="Arial" panose="020B0604020202020204" pitchFamily="34" charset="0"/>
              <a:buNone/>
              <a:defRPr/>
            </a:pPr>
            <a:r>
              <a:rPr lang="sk-SK" sz="3200" b="1">
                <a:solidFill>
                  <a:schemeClr val="tx2"/>
                </a:solidFill>
              </a:rPr>
              <a:t>270+ </a:t>
            </a:r>
            <a:r>
              <a:rPr lang="sk-SK" sz="3200" err="1">
                <a:solidFill>
                  <a:schemeClr val="tx2"/>
                </a:solidFill>
              </a:rPr>
              <a:t>hard</a:t>
            </a:r>
            <a:r>
              <a:rPr lang="sk-SK" sz="3200">
                <a:solidFill>
                  <a:schemeClr val="tx2"/>
                </a:solidFill>
              </a:rPr>
              <a:t> </a:t>
            </a:r>
            <a:r>
              <a:rPr lang="sk-SK" sz="3200" err="1">
                <a:solidFill>
                  <a:schemeClr val="tx2"/>
                </a:solidFill>
              </a:rPr>
              <a:t>skills</a:t>
            </a:r>
            <a:r>
              <a:rPr lang="sk-SK" sz="3200">
                <a:solidFill>
                  <a:schemeClr val="tx2"/>
                </a:solidFill>
              </a:rPr>
              <a:t> &amp; soft </a:t>
            </a:r>
            <a:r>
              <a:rPr lang="sk-SK" sz="3200" err="1">
                <a:solidFill>
                  <a:schemeClr val="tx2"/>
                </a:solidFill>
              </a:rPr>
              <a:t>skills</a:t>
            </a:r>
            <a:r>
              <a:rPr lang="sk-SK" sz="3200">
                <a:solidFill>
                  <a:schemeClr val="tx2"/>
                </a:solidFill>
              </a:rPr>
              <a:t> školení</a:t>
            </a:r>
            <a:endParaRPr sz="3200">
              <a:solidFill>
                <a:schemeClr val="tx2"/>
              </a:solidFill>
            </a:endParaRPr>
          </a:p>
          <a:p>
            <a:pPr marL="0" indent="0" defTabSz="912791">
              <a:buFont typeface="Arial" panose="020B0604020202020204" pitchFamily="34" charset="0"/>
              <a:buNone/>
              <a:defRPr/>
            </a:pPr>
            <a:endParaRPr lang="cs-CZ" sz="3200">
              <a:solidFill>
                <a:schemeClr val="tx2"/>
              </a:solidFill>
            </a:endParaRPr>
          </a:p>
        </p:txBody>
      </p:sp>
      <p:pic>
        <p:nvPicPr>
          <p:cNvPr id="73738" name="Obrázok 1">
            <a:extLst>
              <a:ext uri="{FF2B5EF4-FFF2-40B4-BE49-F238E27FC236}">
                <a16:creationId xmlns:a16="http://schemas.microsoft.com/office/drawing/2014/main" id="{D77A80C8-3D3D-7F61-F31C-B033EB68D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53975"/>
            <a:ext cx="197485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16">
            <a:extLst>
              <a:ext uri="{FF2B5EF4-FFF2-40B4-BE49-F238E27FC236}">
                <a16:creationId xmlns:a16="http://schemas.microsoft.com/office/drawing/2014/main" id="{27DD1F3F-0A5B-F39C-D44E-0F04257AC0AF}"/>
              </a:ext>
            </a:extLst>
          </p:cNvPr>
          <p:cNvCxnSpPr>
            <a:cxnSpLocks/>
          </p:cNvCxnSpPr>
          <p:nvPr/>
        </p:nvCxnSpPr>
        <p:spPr>
          <a:xfrm>
            <a:off x="1558925" y="1274763"/>
            <a:ext cx="8278813" cy="0"/>
          </a:xfrm>
          <a:prstGeom prst="line">
            <a:avLst/>
          </a:prstGeom>
          <a:ln w="38100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16">
            <a:extLst>
              <a:ext uri="{FF2B5EF4-FFF2-40B4-BE49-F238E27FC236}">
                <a16:creationId xmlns:a16="http://schemas.microsoft.com/office/drawing/2014/main" id="{243B3462-0BF4-7121-1295-EF80E9B35435}"/>
              </a:ext>
            </a:extLst>
          </p:cNvPr>
          <p:cNvSpPr txBox="1"/>
          <p:nvPr/>
        </p:nvSpPr>
        <p:spPr>
          <a:xfrm>
            <a:off x="4938713" y="142875"/>
            <a:ext cx="2314575" cy="26987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1" b="0" i="0" u="none" strike="noStrike" kern="1200" cap="none" spc="30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1" b="0" i="0" u="none" strike="noStrike" kern="1200" cap="none" spc="30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77827" name="Skupina 3">
            <a:extLst>
              <a:ext uri="{FF2B5EF4-FFF2-40B4-BE49-F238E27FC236}">
                <a16:creationId xmlns:a16="http://schemas.microsoft.com/office/drawing/2014/main" id="{80980843-63D3-8DAD-A146-81943DCCC80C}"/>
              </a:ext>
            </a:extLst>
          </p:cNvPr>
          <p:cNvGrpSpPr>
            <a:grpSpLocks/>
          </p:cNvGrpSpPr>
          <p:nvPr/>
        </p:nvGrpSpPr>
        <p:grpSpPr bwMode="auto">
          <a:xfrm>
            <a:off x="407988" y="1484313"/>
            <a:ext cx="11376025" cy="5473700"/>
            <a:chOff x="-420665" y="2504817"/>
            <a:chExt cx="8574157" cy="4025536"/>
          </a:xfrm>
        </p:grpSpPr>
        <p:grpSp>
          <p:nvGrpSpPr>
            <p:cNvPr id="77831" name="Skupina 4">
              <a:extLst>
                <a:ext uri="{FF2B5EF4-FFF2-40B4-BE49-F238E27FC236}">
                  <a16:creationId xmlns:a16="http://schemas.microsoft.com/office/drawing/2014/main" id="{411F5B61-BD0A-BBD1-72A8-CA80DEBA5A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5358" y="2504817"/>
              <a:ext cx="6662110" cy="3135212"/>
              <a:chOff x="585627" y="2648655"/>
              <a:chExt cx="6662110" cy="3135212"/>
            </a:xfrm>
          </p:grpSpPr>
          <p:pic>
            <p:nvPicPr>
              <p:cNvPr id="77834" name="Obrázok 7">
                <a:extLst>
                  <a:ext uri="{FF2B5EF4-FFF2-40B4-BE49-F238E27FC236}">
                    <a16:creationId xmlns:a16="http://schemas.microsoft.com/office/drawing/2014/main" id="{1CBFF677-0104-64FE-D46C-21EAEF6113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0330" y="4634747"/>
                <a:ext cx="1008000" cy="1149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5" name="Obrázok 8">
                <a:extLst>
                  <a:ext uri="{FF2B5EF4-FFF2-40B4-BE49-F238E27FC236}">
                    <a16:creationId xmlns:a16="http://schemas.microsoft.com/office/drawing/2014/main" id="{27090036-DE4F-ECBF-6574-4D16968887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737" y="4708666"/>
                <a:ext cx="1008000" cy="1075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6" name="Obrázok 9">
                <a:extLst>
                  <a:ext uri="{FF2B5EF4-FFF2-40B4-BE49-F238E27FC236}">
                    <a16:creationId xmlns:a16="http://schemas.microsoft.com/office/drawing/2014/main" id="{C6BB6E80-EB51-7D6D-B064-5BB5D10B3B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627" y="4675067"/>
                <a:ext cx="1008000" cy="110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7" name="Obrázok 10">
                <a:extLst>
                  <a:ext uri="{FF2B5EF4-FFF2-40B4-BE49-F238E27FC236}">
                    <a16:creationId xmlns:a16="http://schemas.microsoft.com/office/drawing/2014/main" id="{BEB7688F-CA00-B531-220D-D96ADA066F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737" y="2702415"/>
                <a:ext cx="1008000" cy="1122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8" name="Obrázok 11">
                <a:extLst>
                  <a:ext uri="{FF2B5EF4-FFF2-40B4-BE49-F238E27FC236}">
                    <a16:creationId xmlns:a16="http://schemas.microsoft.com/office/drawing/2014/main" id="{4D77B7B3-0A58-F3AF-EE6E-6D8C96B31D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5033" y="2648655"/>
                <a:ext cx="1008000" cy="117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9" name="Obrázok 12">
                <a:extLst>
                  <a:ext uri="{FF2B5EF4-FFF2-40B4-BE49-F238E27FC236}">
                    <a16:creationId xmlns:a16="http://schemas.microsoft.com/office/drawing/2014/main" id="{61477D3B-68E6-4ABD-181A-E4E61BBADD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0330" y="2749455"/>
                <a:ext cx="1008000" cy="1075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40" name="Obrázok 13">
                <a:extLst>
                  <a:ext uri="{FF2B5EF4-FFF2-40B4-BE49-F238E27FC236}">
                    <a16:creationId xmlns:a16="http://schemas.microsoft.com/office/drawing/2014/main" id="{9B44E79D-321E-AFDB-2FB7-9A19254E0F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627" y="2722574"/>
                <a:ext cx="1008000" cy="1102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41" name="Obrázok 14">
                <a:extLst>
                  <a:ext uri="{FF2B5EF4-FFF2-40B4-BE49-F238E27FC236}">
                    <a16:creationId xmlns:a16="http://schemas.microsoft.com/office/drawing/2014/main" id="{E0823E83-373D-B5B6-96C9-0D2C31385C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5033" y="4688506"/>
                <a:ext cx="1008000" cy="1095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7832" name="Zástupný objekt pre obsah 1">
              <a:extLst>
                <a:ext uri="{FF2B5EF4-FFF2-40B4-BE49-F238E27FC236}">
                  <a16:creationId xmlns:a16="http://schemas.microsoft.com/office/drawing/2014/main" id="{6A2FDCF9-C7EC-5EB7-E114-875DF948F5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20665" y="3770988"/>
              <a:ext cx="8574157" cy="73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6858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684213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altLang="sk-SK" sz="40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100+ </a:t>
              </a:r>
              <a:r>
                <a:rPr kumimoji="0" lang="sk-SK" altLang="sk-SK" sz="28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spolupracujúcich lektorov, audítorov, expertov</a:t>
              </a:r>
            </a:p>
          </p:txBody>
        </p:sp>
        <p:sp>
          <p:nvSpPr>
            <p:cNvPr id="77833" name="Zástupný objekt pre obsah 1">
              <a:extLst>
                <a:ext uri="{FF2B5EF4-FFF2-40B4-BE49-F238E27FC236}">
                  <a16:creationId xmlns:a16="http://schemas.microsoft.com/office/drawing/2014/main" id="{5D3D403C-9115-E137-8BC6-24C8CFE307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73" y="5795657"/>
              <a:ext cx="7716079" cy="73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6858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684213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altLang="sk-SK" sz="24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Lektori / Audítori majú </a:t>
              </a:r>
              <a:r>
                <a:rPr kumimoji="0" lang="sk-SK" altLang="sk-SK" sz="28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15+ rokov manažérskej</a:t>
              </a:r>
              <a:br>
                <a:rPr kumimoji="0" lang="sk-SK" altLang="sk-SK" sz="28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sk-SK" altLang="sk-SK" sz="28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 odbornej praxe</a:t>
              </a:r>
              <a:r>
                <a:rPr kumimoji="0" lang="sk-SK" altLang="sk-SK" sz="24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v danom odvetví priemyslu</a:t>
              </a:r>
            </a:p>
          </p:txBody>
        </p:sp>
      </p:grpSp>
      <p:sp>
        <p:nvSpPr>
          <p:cNvPr id="77828" name="Zástupný text 2">
            <a:extLst>
              <a:ext uri="{FF2B5EF4-FFF2-40B4-BE49-F238E27FC236}">
                <a16:creationId xmlns:a16="http://schemas.microsoft.com/office/drawing/2014/main" id="{E41A9987-A2E0-F44C-DA6A-FA6F493E1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0" y="473075"/>
            <a:ext cx="62007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0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Konkurenčná výhoda CeMS </a:t>
            </a:r>
          </a:p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0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náš team skúsených odborníkov</a:t>
            </a:r>
            <a:endParaRPr kumimoji="0" lang="en-US" altLang="sk-SK" sz="2800" b="1" i="0" u="none" strike="noStrike" kern="1200" cap="none" spc="0" normalizeH="0" baseline="0" noProof="0">
              <a:ln>
                <a:noFill/>
              </a:ln>
              <a:solidFill>
                <a:srgbClr val="01052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" name="Straight Connector 16">
            <a:extLst>
              <a:ext uri="{FF2B5EF4-FFF2-40B4-BE49-F238E27FC236}">
                <a16:creationId xmlns:a16="http://schemas.microsoft.com/office/drawing/2014/main" id="{39CB40E7-F685-F49F-654A-35F1C7E169D2}"/>
              </a:ext>
            </a:extLst>
          </p:cNvPr>
          <p:cNvCxnSpPr>
            <a:cxnSpLocks/>
          </p:cNvCxnSpPr>
          <p:nvPr/>
        </p:nvCxnSpPr>
        <p:spPr>
          <a:xfrm>
            <a:off x="1271588" y="1484313"/>
            <a:ext cx="9648825" cy="0"/>
          </a:xfrm>
          <a:prstGeom prst="line">
            <a:avLst/>
          </a:prstGeom>
          <a:ln w="38100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830" name="Obrázok 1">
            <a:extLst>
              <a:ext uri="{FF2B5EF4-FFF2-40B4-BE49-F238E27FC236}">
                <a16:creationId xmlns:a16="http://schemas.microsoft.com/office/drawing/2014/main" id="{1D86F8D8-B784-53BB-1D28-3727840AC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53975"/>
            <a:ext cx="156368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16">
            <a:extLst>
              <a:ext uri="{FF2B5EF4-FFF2-40B4-BE49-F238E27FC236}">
                <a16:creationId xmlns:a16="http://schemas.microsoft.com/office/drawing/2014/main" id="{C9BA902D-DA3A-BCE9-2515-1B8F3160C120}"/>
              </a:ext>
            </a:extLst>
          </p:cNvPr>
          <p:cNvSpPr txBox="1"/>
          <p:nvPr/>
        </p:nvSpPr>
        <p:spPr>
          <a:xfrm>
            <a:off x="4938713" y="142875"/>
            <a:ext cx="2314575" cy="26987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0" b="0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79875" name="Zástupný text 2">
            <a:extLst>
              <a:ext uri="{FF2B5EF4-FFF2-40B4-BE49-F238E27FC236}">
                <a16:creationId xmlns:a16="http://schemas.microsoft.com/office/drawing/2014/main" id="{E249976C-D45C-658A-127A-FE9220F31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0" y="765175"/>
            <a:ext cx="62007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ts val="3525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Organizačné pokyny</a:t>
            </a:r>
            <a:endParaRPr kumimoji="0" lang="en-US" altLang="sk-SK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9876" name="Picture 1">
            <a:extLst>
              <a:ext uri="{FF2B5EF4-FFF2-40B4-BE49-F238E27FC236}">
                <a16:creationId xmlns:a16="http://schemas.microsoft.com/office/drawing/2014/main" id="{34C86368-8D67-523B-24CE-5DA44AB8F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4581525"/>
            <a:ext cx="7072312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7" name="Rectangle 2">
            <a:extLst>
              <a:ext uri="{FF2B5EF4-FFF2-40B4-BE49-F238E27FC236}">
                <a16:creationId xmlns:a16="http://schemas.microsoft.com/office/drawing/2014/main" id="{5F19A3AF-FC60-B0B2-B1C3-6CAD2FA9C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10" y="2070935"/>
            <a:ext cx="1043305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52" tIns="46026" rIns="92052" bIns="46026"/>
          <a:lstStyle>
            <a:lvl1pPr marL="571500" indent="-571500" defTabSz="1827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571500" marR="0" lvl="0" indent="-571500" algn="just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2566988" algn="l"/>
              </a:tabLst>
              <a:defRPr/>
            </a:pP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Školenie prebieha 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prezenčnou</a:t>
            </a: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formou</a:t>
            </a: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od 09:00 do 16:00 </a:t>
            </a:r>
          </a:p>
          <a:p>
            <a:pPr marL="571500" marR="0" lvl="0" indent="-571500" algn="just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2566988" algn="l"/>
              </a:tabLst>
              <a:defRPr/>
            </a:pP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 každej hodine bude 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prestávka </a:t>
            </a: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5-10 minút podľa potreby</a:t>
            </a:r>
          </a:p>
          <a:p>
            <a:pPr marL="571500" marR="0" lvl="0" indent="-571500" algn="just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2566988" algn="l"/>
              </a:tabLst>
              <a:defRPr/>
            </a:pP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Obedná prestávka </a:t>
            </a: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bude od 12:00 do 12:30</a:t>
            </a:r>
          </a:p>
          <a:p>
            <a:pPr marL="571500" marR="0" lvl="0" indent="-571500" algn="just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2566988" algn="l"/>
              </a:tabLst>
              <a:defRPr/>
            </a:pP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 prípade akýchkoľvek 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otázok</a:t>
            </a: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nás kedykoľvek prerušte a pýtajte sa</a:t>
            </a:r>
          </a:p>
          <a:p>
            <a:pPr marL="0" marR="0" lvl="0" indent="0" algn="just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None/>
              <a:tabLst>
                <a:tab pos="2566988" algn="l"/>
              </a:tabLst>
              <a:defRPr/>
            </a:pPr>
            <a:endParaRPr kumimoji="0" lang="sk-SK" altLang="sk-SK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98044"/>
            <a:ext cx="10213200" cy="599010"/>
          </a:xfrm>
        </p:spPr>
        <p:txBody>
          <a:bodyPr/>
          <a:lstStyle/>
          <a:p>
            <a:r>
              <a:rPr lang="sk-SK" dirty="0"/>
              <a:t>Priemysel 4.0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385" y="1867326"/>
            <a:ext cx="11443316" cy="3332203"/>
          </a:xfrm>
        </p:spPr>
        <p:txBody>
          <a:bodyPr>
            <a:noAutofit/>
          </a:bodyPr>
          <a:lstStyle/>
          <a:p>
            <a:pPr algn="just"/>
            <a:r>
              <a:rPr lang="sk-SK" sz="2200" dirty="0"/>
              <a:t>Prvá priemyselná revolúcia, ktorá sa objavila v 60. rokoch 18. storočia, sa opierala o parnú energiu a mechanickú výrobu.</a:t>
            </a:r>
          </a:p>
          <a:p>
            <a:pPr algn="just"/>
            <a:r>
              <a:rPr lang="sk-SK" sz="2200" dirty="0"/>
              <a:t>Druhá revolúcia, ktorá sa začala v 70. rokoch 19. storočia, posunula priemysel k sériovej výrobe a montážnym linkám poháňaných elektrinou.</a:t>
            </a:r>
          </a:p>
          <a:p>
            <a:pPr algn="just"/>
            <a:r>
              <a:rPr lang="sk-SK" sz="2200" dirty="0"/>
              <a:t>Tretia revolúcia, ktorá sa začala v 70. rokoch 20. storočia, umožnila automatizáciu priemyselnej výroby založenej na elektronike, telekomunikáciách a počítačoch.</a:t>
            </a:r>
          </a:p>
          <a:p>
            <a:pPr algn="just"/>
            <a:r>
              <a:rPr lang="sk-SK" sz="2200" dirty="0"/>
              <a:t>Nedávno bola spustená nová štvrtá priemyselná revolúcia, nazvaná Priemysel 4.0, s využitím inteligentných zariadení, identifikačných technológií, lokalizačných, navigačných strojov a robotických technológií.</a:t>
            </a:r>
          </a:p>
        </p:txBody>
      </p:sp>
    </p:spTree>
    <p:extLst>
      <p:ext uri="{BB962C8B-B14F-4D97-AF65-F5344CB8AC3E}">
        <p14:creationId xmlns:p14="http://schemas.microsoft.com/office/powerpoint/2010/main" val="149146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747205"/>
            <a:ext cx="10213200" cy="599010"/>
          </a:xfrm>
        </p:spPr>
        <p:txBody>
          <a:bodyPr/>
          <a:lstStyle/>
          <a:p>
            <a:r>
              <a:rPr lang="sk-SK" dirty="0"/>
              <a:t>Priemysel 4.0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55" y="2024641"/>
            <a:ext cx="11443316" cy="5983780"/>
          </a:xfrm>
        </p:spPr>
        <p:txBody>
          <a:bodyPr>
            <a:noAutofit/>
          </a:bodyPr>
          <a:lstStyle/>
          <a:p>
            <a:pPr algn="just"/>
            <a:r>
              <a:rPr lang="sk-SK" sz="2300" dirty="0"/>
              <a:t>Poskytuje možnosť analyzovať veľké dáta zozbierané v celom hodnotovom reťazci, premieňať ich na užitočné informácie, nahrádzať tradičné stratégie monitorovania a rozhodovania a poskytuje kľúčový faktor pre efektívnosť a efektivitu priemyslu (</a:t>
            </a:r>
            <a:r>
              <a:rPr lang="sk-SK" sz="2300" dirty="0" err="1"/>
              <a:t>Sader</a:t>
            </a:r>
            <a:r>
              <a:rPr lang="sk-SK" sz="2300" dirty="0"/>
              <a:t> et al., 2019).</a:t>
            </a:r>
          </a:p>
          <a:p>
            <a:pPr algn="just"/>
            <a:r>
              <a:rPr lang="sk-SK" sz="2300" dirty="0"/>
              <a:t>Je postavená na samostatne konfigurujúcich, znalostných, senzormi vybavených a priestorovo distribuovaných sieťach priemyselných zdrojov (výrobné stroje, roboty, dopravníkové a skladovacie systémy a výrobné zariadenia). </a:t>
            </a:r>
          </a:p>
          <a:p>
            <a:pPr algn="just"/>
            <a:r>
              <a:rPr lang="sk-SK" sz="2300" dirty="0"/>
              <a:t>Cieľom Industry 4.0 je vyvinúť autonómnu a dynamickú výrobu, ktorá využíva informačné a komunikačné technológie podporované okamžitým dátovým tokom.</a:t>
            </a:r>
          </a:p>
        </p:txBody>
      </p:sp>
    </p:spTree>
    <p:extLst>
      <p:ext uri="{BB962C8B-B14F-4D97-AF65-F5344CB8AC3E}">
        <p14:creationId xmlns:p14="http://schemas.microsoft.com/office/powerpoint/2010/main" val="177162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88212"/>
            <a:ext cx="10213200" cy="599010"/>
          </a:xfrm>
        </p:spPr>
        <p:txBody>
          <a:bodyPr/>
          <a:lstStyle/>
          <a:p>
            <a:r>
              <a:rPr lang="sk-SK" dirty="0"/>
              <a:t>Priemysel 4.0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991" y="1586817"/>
            <a:ext cx="11443316" cy="5983780"/>
          </a:xfrm>
        </p:spPr>
        <p:txBody>
          <a:bodyPr>
            <a:noAutofit/>
          </a:bodyPr>
          <a:lstStyle/>
          <a:p>
            <a:pPr algn="just"/>
            <a:r>
              <a:rPr lang="sk-SK" sz="2400" dirty="0"/>
              <a:t>Výroba sa stáva inteligentnejšou, umožňuje samostatne plánovať a prispôsobovať sa tak, aby poskytovala viac personalizované produkty a autonómne plnila očakávania zákazníkov.</a:t>
            </a:r>
          </a:p>
          <a:p>
            <a:pPr algn="just"/>
            <a:r>
              <a:rPr lang="sk-SK" sz="2400" dirty="0"/>
              <a:t>Metódy a postupy riadenia kvality v ére Industry 4.0 sa zmenili.</a:t>
            </a:r>
          </a:p>
          <a:p>
            <a:pPr algn="just"/>
            <a:r>
              <a:rPr lang="sk-SK" sz="2400" dirty="0"/>
              <a:t>Napríklad postupy kontroly kvality sú automatizované, senzory kontrolujú celý výrobný proces a odstraňujú chybné výrobky.</a:t>
            </a:r>
          </a:p>
          <a:p>
            <a:pPr algn="just"/>
            <a:r>
              <a:rPr lang="sk-SK" sz="2400" dirty="0"/>
              <a:t>Nástroje Industry 4.0 by mohli pomôcť zlepšiť kvalitu výrobných procesov, ako je kvalita informácií pre optimalizáciu, plánovanie a prevádzku, prognózovanie, simulácie a prototypovanie, a zlepšiť participáciu a angažovanosť zamestnancov (</a:t>
            </a:r>
            <a:r>
              <a:rPr lang="sk-SK" sz="2400" dirty="0" err="1"/>
              <a:t>Glogovac</a:t>
            </a:r>
            <a:r>
              <a:rPr lang="sk-SK" sz="2400" dirty="0"/>
              <a:t> et al., 2022).</a:t>
            </a:r>
          </a:p>
        </p:txBody>
      </p:sp>
    </p:spTree>
    <p:extLst>
      <p:ext uri="{BB962C8B-B14F-4D97-AF65-F5344CB8AC3E}">
        <p14:creationId xmlns:p14="http://schemas.microsoft.com/office/powerpoint/2010/main" val="303421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598" y="681037"/>
            <a:ext cx="10213200" cy="599010"/>
          </a:xfrm>
        </p:spPr>
        <p:txBody>
          <a:bodyPr/>
          <a:lstStyle/>
          <a:p>
            <a:r>
              <a:rPr lang="sk-SK" dirty="0"/>
              <a:t>Kvalita 4.0</a:t>
            </a:r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0B71A41D-5FBB-9CBC-C6C1-0EF60E9DF0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0143" y="1465830"/>
            <a:ext cx="6614539" cy="4065674"/>
          </a:xfrm>
        </p:spPr>
      </p:pic>
    </p:spTree>
    <p:extLst>
      <p:ext uri="{BB962C8B-B14F-4D97-AF65-F5344CB8AC3E}">
        <p14:creationId xmlns:p14="http://schemas.microsoft.com/office/powerpoint/2010/main" val="293251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709615"/>
            <a:ext cx="10213200" cy="599010"/>
          </a:xfrm>
        </p:spPr>
        <p:txBody>
          <a:bodyPr/>
          <a:lstStyle/>
          <a:p>
            <a:r>
              <a:rPr lang="sk-SK" dirty="0"/>
              <a:t>Kvalita 4.0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83" y="1768229"/>
            <a:ext cx="11185441" cy="6190397"/>
          </a:xfrm>
        </p:spPr>
        <p:txBody>
          <a:bodyPr>
            <a:noAutofit/>
          </a:bodyPr>
          <a:lstStyle/>
          <a:p>
            <a:pPr algn="just"/>
            <a:r>
              <a:rPr lang="sk-SK" sz="2400" dirty="0"/>
              <a:t>Prvé tri stupne riadenia kvality zahŕňajú kvalitu prostredníctvom inšpekcie a kontroly (Kvalita 1.0), kvalitu prostredníctvom noriem a zabezpečenia kvality (Kvalita 2.0) a kvalitu prostredníctvom TQM (Kvalita 3.0). </a:t>
            </a:r>
          </a:p>
          <a:p>
            <a:pPr algn="just"/>
            <a:r>
              <a:rPr lang="sk-SK" sz="2400" dirty="0"/>
              <a:t>Kontrola kvality je produktovo orientovaný prístup s cieľom zabezpečiť, aby všetky produkty spĺňali špecifikácie na uspokojenie požiadaviek zákazníkov. Vylučuje chybný tovar z výroby pomocou kontrolných a štatistických metód.</a:t>
            </a:r>
          </a:p>
          <a:p>
            <a:pPr algn="just"/>
            <a:r>
              <a:rPr lang="sk-SK" sz="2400" dirty="0"/>
              <a:t>Zabezpečenie kvality je procesne orientovaná metóda, ktorá zabezpečuje, že výrobné procesy sú štandardizované a udržiavané, aby sa zachovala rovnaká úroveň kvality produktov. </a:t>
            </a:r>
          </a:p>
        </p:txBody>
      </p:sp>
    </p:spTree>
    <p:extLst>
      <p:ext uri="{BB962C8B-B14F-4D97-AF65-F5344CB8AC3E}">
        <p14:creationId xmlns:p14="http://schemas.microsoft.com/office/powerpoint/2010/main" val="226569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130" y="709615"/>
            <a:ext cx="10213200" cy="599010"/>
          </a:xfrm>
        </p:spPr>
        <p:txBody>
          <a:bodyPr/>
          <a:lstStyle/>
          <a:p>
            <a:r>
              <a:rPr lang="sk-SK" dirty="0"/>
              <a:t>Kvalita 4.0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89" y="1795401"/>
            <a:ext cx="11062387" cy="6190397"/>
          </a:xfrm>
        </p:spPr>
        <p:txBody>
          <a:bodyPr>
            <a:noAutofit/>
          </a:bodyPr>
          <a:lstStyle/>
          <a:p>
            <a:pPr algn="just"/>
            <a:r>
              <a:rPr lang="sk-SK" sz="2400" dirty="0"/>
              <a:t>TQM je firemne orientovaný prístup, ktorý zabezpečuje, že všetky činnosti v rámci firmy sú realizované tak, aby uspokojili požiadavky a očakávania zákazníkov. </a:t>
            </a:r>
          </a:p>
          <a:p>
            <a:pPr algn="just"/>
            <a:r>
              <a:rPr lang="sk-SK" sz="2400" dirty="0"/>
              <a:t>Kvalita 4.0 poskytuje rozšírený rozsah riadenia kvality s intenzívnym monitorovaním všetkých činnosti, ktoré prispievajú k hodnotovému reťazcu produktu. Transformuje aktivity riadenia kvality z reaktívnych na prediktívne pomocou automatizovanej kontroly, pokročilej analýzy údajov a integrácie výsledkov analýzy.</a:t>
            </a:r>
          </a:p>
        </p:txBody>
      </p:sp>
    </p:spTree>
    <p:extLst>
      <p:ext uri="{BB962C8B-B14F-4D97-AF65-F5344CB8AC3E}">
        <p14:creationId xmlns:p14="http://schemas.microsoft.com/office/powerpoint/2010/main" val="427243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277" y="766177"/>
            <a:ext cx="10213200" cy="599010"/>
          </a:xfrm>
        </p:spPr>
        <p:txBody>
          <a:bodyPr/>
          <a:lstStyle/>
          <a:p>
            <a:r>
              <a:rPr lang="sk-SK" dirty="0"/>
              <a:t>Kvalita 4.0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129" y="1618139"/>
            <a:ext cx="11403045" cy="6190397"/>
          </a:xfrm>
        </p:spPr>
        <p:txBody>
          <a:bodyPr>
            <a:noAutofit/>
          </a:bodyPr>
          <a:lstStyle/>
          <a:p>
            <a:pPr algn="just"/>
            <a:r>
              <a:rPr lang="sk-SK" sz="2400" dirty="0"/>
              <a:t>Zistilo sa, že kvalita 4.0 pozitívne ovplyvňuje finančnú výkonnosť , ponuku hodnoty pre zákazníka, interné firemné procesy, vzdelávanie a rast, environmentálnu výkonnosť a sociálnu výkonnosť.</a:t>
            </a:r>
          </a:p>
          <a:p>
            <a:pPr algn="just"/>
            <a:r>
              <a:rPr lang="sk-SK" sz="2400" dirty="0"/>
              <a:t>Antony a kol. (2022a) poskytli kompletnú definíciu popisujúcu kvalitu 4.0 ako použitie najnovších technológií na navrhovanie, prevádzku a udržiavanie adaptívnych, prediktívnych, samoopravných a automatizovaných systémov kvality spolu so zlepšenou ľudskou interakciou prostredníctvom plánovania kvality, zabezpečenia kvality, kontroly kvality, a zlepšovanie kvality na dosiahnutie nových optím vo výkone, prevádzkovej dokonalosti a inováciách s cieľom splniť víziu, poslanie a ciele organizácie. </a:t>
            </a:r>
          </a:p>
        </p:txBody>
      </p:sp>
    </p:spTree>
    <p:extLst>
      <p:ext uri="{BB962C8B-B14F-4D97-AF65-F5344CB8AC3E}">
        <p14:creationId xmlns:p14="http://schemas.microsoft.com/office/powerpoint/2010/main" val="109554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728470"/>
            <a:ext cx="10213200" cy="599010"/>
          </a:xfrm>
        </p:spPr>
        <p:txBody>
          <a:bodyPr/>
          <a:lstStyle/>
          <a:p>
            <a:r>
              <a:rPr lang="sk-SK" dirty="0"/>
              <a:t>Kvalita 4.0</a:t>
            </a:r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CF11EB4-A972-CD5D-CBE1-AE26026474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01865" y="1658471"/>
            <a:ext cx="4358011" cy="3977652"/>
          </a:xfrm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8A32F7B6-7DFC-9EFA-FAF6-07652418EEFA}"/>
              </a:ext>
            </a:extLst>
          </p:cNvPr>
          <p:cNvSpPr txBox="1"/>
          <p:nvPr/>
        </p:nvSpPr>
        <p:spPr>
          <a:xfrm>
            <a:off x="659104" y="1951250"/>
            <a:ext cx="63200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Hlavný vývoj od TQM smerom ku kvalite 4.0 je zhrnutý do štyroch charakteristík: </a:t>
            </a:r>
          </a:p>
          <a:p>
            <a:pPr algn="just"/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1) digitalizácia riadenia kvality, </a:t>
            </a:r>
          </a:p>
          <a:p>
            <a:pPr algn="just"/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2) prediktívne riadenie kvality,   </a:t>
            </a:r>
          </a:p>
          <a:p>
            <a:pPr algn="just"/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3) hromadná personalizácia, </a:t>
            </a:r>
          </a:p>
          <a:p>
            <a:pPr algn="just"/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4) inteligentné riadenie kvality.</a:t>
            </a:r>
          </a:p>
        </p:txBody>
      </p:sp>
    </p:spTree>
    <p:extLst>
      <p:ext uri="{BB962C8B-B14F-4D97-AF65-F5344CB8AC3E}">
        <p14:creationId xmlns:p14="http://schemas.microsoft.com/office/powerpoint/2010/main" val="138738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399" y="728469"/>
            <a:ext cx="10213200" cy="599010"/>
          </a:xfrm>
        </p:spPr>
        <p:txBody>
          <a:bodyPr/>
          <a:lstStyle/>
          <a:p>
            <a:r>
              <a:rPr lang="sk-SK" dirty="0"/>
              <a:t>Kvalita 4.0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13" y="1987356"/>
            <a:ext cx="11761573" cy="6190397"/>
          </a:xfrm>
        </p:spPr>
        <p:txBody>
          <a:bodyPr>
            <a:noAutofit/>
          </a:bodyPr>
          <a:lstStyle/>
          <a:p>
            <a:pPr algn="just"/>
            <a:r>
              <a:rPr lang="sk-SK" sz="2400" b="1" dirty="0"/>
              <a:t>Digitalizácia riadenia kvality </a:t>
            </a:r>
            <a:r>
              <a:rPr lang="sk-SK" sz="2400" dirty="0"/>
              <a:t>- kvalita 4.0 je digitalizácia tradičných postupov kvality a kladie dôraz na používanie digitálnych nástrojov na zvýšenie schopnosti organizácie splniť očakávania zákazníkov vysokou kvalitou. Ide o digitalizáciu všetkých troch fáz riadenia kvality, teda kvality dizajnu, kvality zhody (vyhovujúci požiadavkám) a kvality výkonu, pomocou pokročilých techník. </a:t>
            </a:r>
          </a:p>
        </p:txBody>
      </p:sp>
    </p:spTree>
    <p:extLst>
      <p:ext uri="{BB962C8B-B14F-4D97-AF65-F5344CB8AC3E}">
        <p14:creationId xmlns:p14="http://schemas.microsoft.com/office/powerpoint/2010/main" val="4506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399" y="728469"/>
            <a:ext cx="10213200" cy="599010"/>
          </a:xfrm>
        </p:spPr>
        <p:txBody>
          <a:bodyPr/>
          <a:lstStyle/>
          <a:p>
            <a:r>
              <a:rPr lang="sk-SK" dirty="0"/>
              <a:t>Kvalita 4.0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13" y="1817673"/>
            <a:ext cx="11761573" cy="6190397"/>
          </a:xfrm>
        </p:spPr>
        <p:txBody>
          <a:bodyPr>
            <a:noAutofit/>
          </a:bodyPr>
          <a:lstStyle/>
          <a:p>
            <a:pPr algn="just"/>
            <a:r>
              <a:rPr lang="sk-SK" sz="2400" b="1" dirty="0"/>
              <a:t>Prediktívne riadenie kvality </a:t>
            </a:r>
            <a:r>
              <a:rPr lang="sk-SK" sz="2400" dirty="0"/>
              <a:t>je druhou charakteristikou kvality 4.0, v ktorej sa údaje o kvalite zhromažďujú automaticky a včas analyzujú, čo vedie k riadeniu kvality just-in-</a:t>
            </a:r>
            <a:r>
              <a:rPr lang="sk-SK" sz="2400" dirty="0" err="1"/>
              <a:t>time</a:t>
            </a:r>
            <a:r>
              <a:rPr lang="sk-SK" sz="2400" dirty="0"/>
              <a:t>. Monitorovanie kvality v reálnom čase nahradilo tradičnú kontrolu kvality. Nové senzorové technológie spolu s výkonnými analytickými schopnosťami umožňujú predpovedať chyby produktov a procesov vopred a menia úlohu kvality z preventívneho na prediktívne riadenie kvality (</a:t>
            </a:r>
            <a:r>
              <a:rPr lang="sk-SK" sz="2400" dirty="0" err="1"/>
              <a:t>Chiarini</a:t>
            </a:r>
            <a:r>
              <a:rPr lang="sk-SK" sz="2400" dirty="0"/>
              <a:t> a </a:t>
            </a:r>
            <a:r>
              <a:rPr lang="sk-SK" sz="2400" dirty="0" err="1"/>
              <a:t>Kumar</a:t>
            </a:r>
            <a:r>
              <a:rPr lang="sk-SK" sz="2400" dirty="0"/>
              <a:t>, 2022).</a:t>
            </a:r>
          </a:p>
        </p:txBody>
      </p:sp>
    </p:spTree>
    <p:extLst>
      <p:ext uri="{BB962C8B-B14F-4D97-AF65-F5344CB8AC3E}">
        <p14:creationId xmlns:p14="http://schemas.microsoft.com/office/powerpoint/2010/main" val="170902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399" y="728470"/>
            <a:ext cx="10213200" cy="599010"/>
          </a:xfrm>
        </p:spPr>
        <p:txBody>
          <a:bodyPr/>
          <a:lstStyle/>
          <a:p>
            <a:r>
              <a:rPr lang="sk-SK" dirty="0"/>
              <a:t>Kvalita 4.0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13" y="1836526"/>
            <a:ext cx="11761573" cy="6190397"/>
          </a:xfrm>
        </p:spPr>
        <p:txBody>
          <a:bodyPr>
            <a:noAutofit/>
          </a:bodyPr>
          <a:lstStyle/>
          <a:p>
            <a:pPr algn="just"/>
            <a:r>
              <a:rPr lang="sk-SK" sz="2300" b="1" dirty="0"/>
              <a:t>Hromadná personalizácia </a:t>
            </a:r>
            <a:r>
              <a:rPr lang="sk-SK" sz="2300" dirty="0"/>
              <a:t>- zákazníci sa podieľajú na navrhovaní a výrobe individualizovaných produktov. V súčasnosti sa vyrába skôr v malý ch sériách s malým objemom a širokým sortimentom. Kvalita 4.0 podporuje nové obchodné modely založené na personalizovanej výrobe a ponúka produkty prispôsobené individuálnym preferenciám zákazníkov. Vďaka Industry 4.0 budú zákazníci zapojení do výrobného procesu poskytovaním prostriedkov komunikácie pred, počas a po výrobnom procese. Na základe analýzy veľkých dát môže spoločnosť pochopiť požiadavky zákazníkov, včas predpovedať dopyt na trhu, a tak poskytnúť správne produkty v správnom čase. Umelá inteligencia navyše umožní presne predpovedať potreby spotrebiteľov a riadiť celý dodávateľský reťazec od vstupnej logistiky po výrobu, výstupnú logistiku, marketing a predaj a služby.</a:t>
            </a:r>
          </a:p>
        </p:txBody>
      </p:sp>
    </p:spTree>
    <p:extLst>
      <p:ext uri="{BB962C8B-B14F-4D97-AF65-F5344CB8AC3E}">
        <p14:creationId xmlns:p14="http://schemas.microsoft.com/office/powerpoint/2010/main" val="42729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728" y="735367"/>
            <a:ext cx="10213200" cy="599010"/>
          </a:xfrm>
        </p:spPr>
        <p:txBody>
          <a:bodyPr/>
          <a:lstStyle/>
          <a:p>
            <a:r>
              <a:rPr lang="sk-SK" dirty="0"/>
              <a:t>Kvalita 4.0</a:t>
            </a:r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0E9DDFFC-8576-E3AD-491A-ABDF3DD0A3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0174" y="3530045"/>
            <a:ext cx="6959299" cy="2959548"/>
          </a:xfrm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2DDDC458-5030-B31E-F005-23EA1C4E1621}"/>
              </a:ext>
            </a:extLst>
          </p:cNvPr>
          <p:cNvSpPr txBox="1"/>
          <p:nvPr/>
        </p:nvSpPr>
        <p:spPr>
          <a:xfrm>
            <a:off x="187648" y="1591053"/>
            <a:ext cx="120043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k-SK" sz="2000" b="1" dirty="0">
                <a:latin typeface="Arial" panose="020B0604020202020204" pitchFamily="34" charset="0"/>
                <a:cs typeface="Arial" panose="020B0604020202020204" pitchFamily="34" charset="0"/>
              </a:rPr>
              <a:t>Inteligentný manažment kvality </a:t>
            </a: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je podporovaný inteligentnými senzormi, inteligentnými strojmi a inteligentnými továrňami v integrovanom výrobnom systéme (viď obrázok). Výroba v inteligentnej továrni bude kompletne vybavená senzormi, aktérmi a autonómnymi systémami. Inteligentné senzory dokážu identifikovať, monitorovať a zhromažďovať všetky typy údajov spojených so surovinami, rozpracovanou výrobou a hotovými výrobkami. V dôsledku toho môžu spoločnosti použiť analytiku na predpovedanie problémov s kvalitou a požiadaviek na údržbu. Inteligentné stroje sa učia a sú prepojené. </a:t>
            </a:r>
          </a:p>
        </p:txBody>
      </p:sp>
    </p:spTree>
    <p:extLst>
      <p:ext uri="{BB962C8B-B14F-4D97-AF65-F5344CB8AC3E}">
        <p14:creationId xmlns:p14="http://schemas.microsoft.com/office/powerpoint/2010/main" val="256291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399" y="756749"/>
            <a:ext cx="10213200" cy="599010"/>
          </a:xfrm>
        </p:spPr>
        <p:txBody>
          <a:bodyPr/>
          <a:lstStyle/>
          <a:p>
            <a:r>
              <a:rPr lang="sk-SK" dirty="0"/>
              <a:t>Kvalita 4.0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300" y="1532963"/>
            <a:ext cx="11313400" cy="6050049"/>
          </a:xfrm>
        </p:spPr>
        <p:txBody>
          <a:bodyPr>
            <a:noAutofit/>
          </a:bodyPr>
          <a:lstStyle/>
          <a:p>
            <a:pPr algn="just"/>
            <a:r>
              <a:rPr lang="sk-SK" sz="2200" dirty="0"/>
              <a:t>Je možné monitorovať, analyzovať a kontrolovať celý hodnotový reťazec, aby bolo možné v reálnom čase rozpoznať abnormálne vzorce a vykonať potrebné protiopatrenia na zabránenie odmietnutia produktu. </a:t>
            </a:r>
          </a:p>
          <a:p>
            <a:pPr algn="just"/>
            <a:r>
              <a:rPr lang="sk-SK" sz="2200" dirty="0"/>
              <a:t>Technológie Industry 4.0 dokážu riadiť hodnotový reťazec výroby na základe okamžitého monitorovania a analýzy údajov, čím sa eliminuje všetok odpad a dosahuje sa nulová chyba a vysoká kvalita procesov (</a:t>
            </a:r>
            <a:r>
              <a:rPr lang="sk-SK" sz="2200" dirty="0" err="1"/>
              <a:t>Sader</a:t>
            </a:r>
            <a:r>
              <a:rPr lang="sk-SK" sz="2200" dirty="0"/>
              <a:t> et a., 2022). </a:t>
            </a:r>
          </a:p>
          <a:p>
            <a:pPr algn="just"/>
            <a:r>
              <a:rPr lang="sk-SK" sz="2200" dirty="0"/>
              <a:t>Umožňujú spoločnosti získať v reálnom čase viditeľnosť ukazovateľov kvality, vrátane efektívnosti výroby, výkonnosti dodávateľa, strojárskej výroby a zákazníckej podpory. Okrem toho môžu inteligentné zariadenia odosielať údaje o používaní produktu, výkone a problémoch, čo prispieva k vylepšeniu budúcich produktov. V dôsledku toho budú problémy s kvalitou predpovedané skôr a úloha zákazníka sa zmení z prijímateľa na prispievateľa do hodnotového reťazca produktu.</a:t>
            </a:r>
          </a:p>
        </p:txBody>
      </p:sp>
    </p:spTree>
    <p:extLst>
      <p:ext uri="{BB962C8B-B14F-4D97-AF65-F5344CB8AC3E}">
        <p14:creationId xmlns:p14="http://schemas.microsoft.com/office/powerpoint/2010/main" val="65719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756750"/>
            <a:ext cx="10213200" cy="599010"/>
          </a:xfrm>
        </p:spPr>
        <p:txBody>
          <a:bodyPr/>
          <a:lstStyle/>
          <a:p>
            <a:r>
              <a:rPr lang="sk-SK" dirty="0"/>
              <a:t>Kvalita 4.0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633" y="1613168"/>
            <a:ext cx="11228379" cy="6268454"/>
          </a:xfrm>
        </p:spPr>
        <p:txBody>
          <a:bodyPr>
            <a:noAutofit/>
          </a:bodyPr>
          <a:lstStyle/>
          <a:p>
            <a:pPr algn="just"/>
            <a:r>
              <a:rPr lang="sk-SK" sz="2300" dirty="0"/>
              <a:t>Sa zameriava na kvalitu dizajnu a kvalitu služieb, pretože budú mať väčší vplyv na spokojnosť zákazníkov a sú nevyhnutné v konkurenčnom prostredí. </a:t>
            </a:r>
          </a:p>
          <a:p>
            <a:pPr algn="just"/>
            <a:r>
              <a:rPr lang="sk-SK" sz="2300" dirty="0"/>
              <a:t>Rýchlosť dizajnu a služieb, výroba a dodávka, kvalita konektivity a kvalita softvéru a dát sú najdôležitejšími prvkami konceptu kvality ako nevyhnutnosť pre splnenie náročných požiadaviek zákazníkov.</a:t>
            </a:r>
          </a:p>
          <a:p>
            <a:pPr algn="just"/>
            <a:r>
              <a:rPr lang="sk-SK" sz="2300" dirty="0"/>
              <a:t>Rýchly a efektívny zber a spracovanie údajov z viacerých zdrojov sú kľúčovými prvkami kvality 4.0. Produkty budú inteligentné prenášaním informácií, komunikáciou s ľuďmi a prenosom informácií späť do výrobných systémov na optimalizáciu dizajnu a procesov (</a:t>
            </a:r>
            <a:r>
              <a:rPr lang="sk-SK" sz="2300" dirty="0" err="1"/>
              <a:t>Kannan</a:t>
            </a:r>
            <a:r>
              <a:rPr lang="sk-SK" sz="2300" dirty="0"/>
              <a:t> a </a:t>
            </a:r>
            <a:r>
              <a:rPr lang="sk-SK" sz="2300" dirty="0" err="1"/>
              <a:t>Garad</a:t>
            </a:r>
            <a:r>
              <a:rPr lang="sk-SK" sz="2300" dirty="0"/>
              <a:t>, 2021). Úloha pracovníkov v kvalite 4.0 sa mení z „obsluhy strojov" na dohľad nad prácou vykonávanou strojmi. </a:t>
            </a:r>
          </a:p>
        </p:txBody>
      </p:sp>
    </p:spTree>
    <p:extLst>
      <p:ext uri="{BB962C8B-B14F-4D97-AF65-F5344CB8AC3E}">
        <p14:creationId xmlns:p14="http://schemas.microsoft.com/office/powerpoint/2010/main" val="293232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247" y="662482"/>
            <a:ext cx="10213200" cy="599010"/>
          </a:xfrm>
        </p:spPr>
        <p:txBody>
          <a:bodyPr/>
          <a:lstStyle/>
          <a:p>
            <a:r>
              <a:rPr lang="sk-SK" dirty="0"/>
              <a:t>Kvalita 4.0</a:t>
            </a:r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4AA4CDDF-DEEE-A5C2-0A72-7559991ACA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27812" y="1460591"/>
            <a:ext cx="6454682" cy="4093428"/>
          </a:xfrm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9CF3C0EC-D89F-363C-577E-2EAD0FEC4673}"/>
              </a:ext>
            </a:extLst>
          </p:cNvPr>
          <p:cNvSpPr txBox="1"/>
          <p:nvPr/>
        </p:nvSpPr>
        <p:spPr>
          <a:xfrm>
            <a:off x="755507" y="1460591"/>
            <a:ext cx="402730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Činnosti pod krivkou sú kategorizované do troch typov: </a:t>
            </a:r>
            <a:r>
              <a:rPr lang="sk-SK" sz="2000" b="1" dirty="0">
                <a:latin typeface="Arial" panose="020B0604020202020204" pitchFamily="34" charset="0"/>
                <a:cs typeface="Arial" panose="020B0604020202020204" pitchFamily="34" charset="0"/>
              </a:rPr>
              <a:t>dizajn, výroba a servis</a:t>
            </a: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. V kvalite 4.0 dva konce hodnotového reťazca - dizajn a služby - vytvárajú vyššiu kvalitu pridanú k produktom ako stredná časť hodnotového reťazca - výroba. To znamená, že dizajn a servisné činnosti spôsobujú väčší rozdiel v kvalite produktov a mali by byť špeciálne zamerané na éru kvality 4.0.</a:t>
            </a:r>
          </a:p>
        </p:txBody>
      </p:sp>
    </p:spTree>
    <p:extLst>
      <p:ext uri="{BB962C8B-B14F-4D97-AF65-F5344CB8AC3E}">
        <p14:creationId xmlns:p14="http://schemas.microsoft.com/office/powerpoint/2010/main" val="425908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737897"/>
            <a:ext cx="10213200" cy="500750"/>
          </a:xfrm>
        </p:spPr>
        <p:txBody>
          <a:bodyPr>
            <a:normAutofit/>
          </a:bodyPr>
          <a:lstStyle/>
          <a:p>
            <a:r>
              <a:rPr lang="sk-SK" dirty="0"/>
              <a:t>Manažment kvality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495" y="1874124"/>
            <a:ext cx="11044517" cy="6220064"/>
          </a:xfrm>
        </p:spPr>
        <p:txBody>
          <a:bodyPr>
            <a:noAutofit/>
          </a:bodyPr>
          <a:lstStyle/>
          <a:p>
            <a:pPr algn="just"/>
            <a:r>
              <a:rPr lang="sk-SK" sz="2200" dirty="0"/>
              <a:t>Manažment kvality je systematický prístup k riadeniu a zlepšovaniu kvality vo všetkých aspektoch organizácie, aby sa zabezpečilo, že produkty alebo služby spĺňajú alebo prekračujú očakávania zákazníkov.</a:t>
            </a:r>
          </a:p>
          <a:p>
            <a:pPr marL="0" indent="0" algn="just">
              <a:buNone/>
            </a:pPr>
            <a:r>
              <a:rPr lang="sk-SK" sz="2200" dirty="0"/>
              <a:t>Hlavné koncepty:</a:t>
            </a:r>
          </a:p>
          <a:p>
            <a:pPr marL="0" indent="0" algn="just">
              <a:buNone/>
            </a:pPr>
            <a:r>
              <a:rPr lang="sk-SK" sz="2200" dirty="0"/>
              <a:t>1. Total Quality Management (TQM): Celkový prístup k manažmentu kvality, ktorý sa zameriava na neustále zlepšovanie všetkých procesov organizácie za aktívnej účasti všetkých zamestnancov.</a:t>
            </a:r>
          </a:p>
          <a:p>
            <a:pPr marL="0" indent="0" algn="just">
              <a:buNone/>
            </a:pPr>
            <a:r>
              <a:rPr lang="sk-SK" sz="2200" dirty="0"/>
              <a:t>2. ISO normy (napr. ISO 9001): Medzinárodné normy, ktoré poskytujú rámec pre efektívny systém manažmentu kvality.</a:t>
            </a:r>
          </a:p>
        </p:txBody>
      </p:sp>
    </p:spTree>
    <p:extLst>
      <p:ext uri="{BB962C8B-B14F-4D97-AF65-F5344CB8AC3E}">
        <p14:creationId xmlns:p14="http://schemas.microsoft.com/office/powerpoint/2010/main" val="297877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399" y="832164"/>
            <a:ext cx="10213200" cy="500750"/>
          </a:xfrm>
        </p:spPr>
        <p:txBody>
          <a:bodyPr>
            <a:normAutofit/>
          </a:bodyPr>
          <a:lstStyle/>
          <a:p>
            <a:r>
              <a:rPr lang="sk-SK" dirty="0"/>
              <a:t>Manažment kvality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168" y="1551394"/>
            <a:ext cx="10999662" cy="62200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k-SK" sz="2400" dirty="0"/>
              <a:t>3. Six Sigma: Metodika zameraná na znižovanie variability v procesoch a zvyšovanie kvality produktov pomocou štatistických nástrojov a techník.</a:t>
            </a:r>
          </a:p>
          <a:p>
            <a:pPr marL="0" indent="0" algn="just">
              <a:buNone/>
            </a:pPr>
            <a:r>
              <a:rPr lang="sk-SK" sz="2400" dirty="0"/>
              <a:t>4. Lean Management: Zameriava sa na elimináciu plytvania v procese výroby a dodávky produktov alebo služieb.</a:t>
            </a:r>
          </a:p>
          <a:p>
            <a:pPr algn="just"/>
            <a:r>
              <a:rPr lang="sk-SK" sz="2300" dirty="0"/>
              <a:t>Nástroje a techniky:</a:t>
            </a:r>
          </a:p>
          <a:p>
            <a:pPr algn="just"/>
            <a:r>
              <a:rPr lang="sk-SK" sz="2300" dirty="0" err="1"/>
              <a:t>Pareto</a:t>
            </a:r>
            <a:r>
              <a:rPr lang="sk-SK" sz="2300" dirty="0"/>
              <a:t> analýza: Identifikácia najdôležitejších problémov na základe princípu, že 80% problémov je spôsobených 20% príčin.</a:t>
            </a:r>
          </a:p>
          <a:p>
            <a:pPr algn="just"/>
            <a:r>
              <a:rPr lang="sk-SK" sz="2300" dirty="0" err="1"/>
              <a:t>Kaizen</a:t>
            </a:r>
            <a:r>
              <a:rPr lang="sk-SK" sz="2300" dirty="0"/>
              <a:t>: Kontinuálne zlepšovanie malými krokmi.</a:t>
            </a:r>
          </a:p>
          <a:p>
            <a:pPr algn="just"/>
            <a:r>
              <a:rPr lang="sk-SK" sz="2300" dirty="0"/>
              <a:t>Štatistická kontrola procesu (SPC): Používanie štatistických metód na monitorovanie a kontrolu procesu.</a:t>
            </a:r>
          </a:p>
          <a:p>
            <a:pPr algn="just"/>
            <a:endParaRPr lang="sk-SK" sz="2300" dirty="0"/>
          </a:p>
        </p:txBody>
      </p:sp>
    </p:spTree>
    <p:extLst>
      <p:ext uri="{BB962C8B-B14F-4D97-AF65-F5344CB8AC3E}">
        <p14:creationId xmlns:p14="http://schemas.microsoft.com/office/powerpoint/2010/main" val="423264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822737"/>
            <a:ext cx="10213200" cy="500750"/>
          </a:xfrm>
        </p:spPr>
        <p:txBody>
          <a:bodyPr>
            <a:normAutofit/>
          </a:bodyPr>
          <a:lstStyle/>
          <a:p>
            <a:r>
              <a:rPr lang="sk-SK" dirty="0"/>
              <a:t>Efektívnosť podnikov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377" y="1461247"/>
            <a:ext cx="11272741" cy="626585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k-SK" sz="2200" dirty="0"/>
              <a:t>Hlavné ukazovatele efektívnosti:</a:t>
            </a:r>
          </a:p>
          <a:p>
            <a:pPr marL="0" indent="0" algn="just">
              <a:buNone/>
            </a:pPr>
            <a:r>
              <a:rPr lang="sk-SK" sz="2200" dirty="0"/>
              <a:t>1. Finančné ukazovatele: Tržby, zisk, návratnosť investícií (ROI), marža, cash </a:t>
            </a:r>
            <a:r>
              <a:rPr lang="sk-SK" sz="2200" dirty="0" err="1"/>
              <a:t>flow</a:t>
            </a:r>
            <a:r>
              <a:rPr lang="sk-SK" sz="2200" dirty="0"/>
              <a:t>.</a:t>
            </a:r>
          </a:p>
          <a:p>
            <a:pPr marL="0" indent="0" algn="just">
              <a:buNone/>
            </a:pPr>
            <a:r>
              <a:rPr lang="sk-SK" sz="2200" dirty="0"/>
              <a:t>2. Operatívne ukazovatele: Efektivita výroby, čas cyklu, miera odpadu, dostupnosť zariadení.</a:t>
            </a:r>
          </a:p>
          <a:p>
            <a:pPr marL="0" indent="0" algn="just">
              <a:buNone/>
            </a:pPr>
            <a:r>
              <a:rPr lang="sk-SK" sz="2200" dirty="0"/>
              <a:t>3. Marketingové ukazovatele: Trhový podiel, spokojnosť zákazníkov, lojalita zákazníkov.</a:t>
            </a:r>
          </a:p>
          <a:p>
            <a:pPr marL="0" indent="0" algn="just">
              <a:buNone/>
            </a:pPr>
            <a:r>
              <a:rPr lang="sk-SK" sz="2200" dirty="0"/>
              <a:t>4. Strategické ukazovatele: Dosiahnutie strategických cieľov, inovácie, vstup na nové trhy.</a:t>
            </a:r>
          </a:p>
          <a:p>
            <a:pPr algn="just"/>
            <a:endParaRPr lang="sk-SK" sz="2300" dirty="0"/>
          </a:p>
        </p:txBody>
      </p:sp>
      <p:pic>
        <p:nvPicPr>
          <p:cNvPr id="3074" name="Picture 2" descr="Viete, čo chcete v biznise dosiahnuť? Stanovte si správne ciele - Ecommerce  Bridge">
            <a:extLst>
              <a:ext uri="{FF2B5EF4-FFF2-40B4-BE49-F238E27FC236}">
                <a16:creationId xmlns:a16="http://schemas.microsoft.com/office/drawing/2014/main" id="{AB62D6DE-AC1F-96B3-73A1-E506FB488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4009" y="3969970"/>
            <a:ext cx="3010462" cy="158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733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399" y="775604"/>
            <a:ext cx="10213200" cy="500750"/>
          </a:xfrm>
        </p:spPr>
        <p:txBody>
          <a:bodyPr>
            <a:normAutofit/>
          </a:bodyPr>
          <a:lstStyle/>
          <a:p>
            <a:r>
              <a:rPr lang="sk-SK" dirty="0"/>
              <a:t>Efektívnosť podnikov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053" y="1695569"/>
            <a:ext cx="11187892" cy="6220064"/>
          </a:xfrm>
        </p:spPr>
        <p:txBody>
          <a:bodyPr>
            <a:noAutofit/>
          </a:bodyPr>
          <a:lstStyle/>
          <a:p>
            <a:pPr algn="just"/>
            <a:r>
              <a:rPr lang="sk-SK" sz="2300" dirty="0"/>
              <a:t>Efektivita podniku sa týka toho, ako efektívne firma využíva svoje zdroje na dosahovanie svojich cieľov, čo môže zahŕňať:</a:t>
            </a:r>
          </a:p>
          <a:p>
            <a:pPr algn="just"/>
            <a:endParaRPr lang="sk-SK" sz="2300" dirty="0"/>
          </a:p>
          <a:p>
            <a:pPr marL="0" indent="0" algn="just">
              <a:buNone/>
            </a:pPr>
            <a:r>
              <a:rPr lang="sk-SK" sz="2300" dirty="0"/>
              <a:t>1. Produktivita: Ako efektívne dokáže podnik využiť prácu, kapitál a iné zdroje na výrobu výrobkov alebo poskytovanie služieb.</a:t>
            </a:r>
          </a:p>
          <a:p>
            <a:pPr marL="0" indent="0" algn="just">
              <a:buNone/>
            </a:pPr>
            <a:r>
              <a:rPr lang="sk-SK" sz="2300" dirty="0"/>
              <a:t>2. Nákladová efektívnosť: Minimalizácia nákladov pri zachovaní kvality.</a:t>
            </a:r>
          </a:p>
          <a:p>
            <a:pPr marL="0" indent="0" algn="just">
              <a:buNone/>
            </a:pPr>
            <a:r>
              <a:rPr lang="sk-SK" sz="2300" dirty="0"/>
              <a:t>3. Inovačná schopnosť: Zavádzanie nových technológií alebo procesov, ktoré zlepšujú kvalitu a znižujú náklady.</a:t>
            </a:r>
          </a:p>
          <a:p>
            <a:pPr algn="just"/>
            <a:endParaRPr lang="sk-SK" sz="2300" dirty="0"/>
          </a:p>
        </p:txBody>
      </p:sp>
    </p:spTree>
    <p:extLst>
      <p:ext uri="{BB962C8B-B14F-4D97-AF65-F5344CB8AC3E}">
        <p14:creationId xmlns:p14="http://schemas.microsoft.com/office/powerpoint/2010/main" val="207886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399" y="822738"/>
            <a:ext cx="10213200" cy="500750"/>
          </a:xfrm>
        </p:spPr>
        <p:txBody>
          <a:bodyPr>
            <a:normAutofit/>
          </a:bodyPr>
          <a:lstStyle/>
          <a:p>
            <a:r>
              <a:rPr lang="sk-SK" dirty="0"/>
              <a:t>Efektívnosť podnikov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672" y="1843533"/>
            <a:ext cx="11107270" cy="62200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k-SK" sz="2300" dirty="0"/>
              <a:t>Nástroje a techniky:</a:t>
            </a:r>
          </a:p>
          <a:p>
            <a:pPr algn="just"/>
            <a:r>
              <a:rPr lang="sk-SK" sz="2300" dirty="0" err="1"/>
              <a:t>Balanced</a:t>
            </a:r>
            <a:r>
              <a:rPr lang="sk-SK" sz="2300" dirty="0"/>
              <a:t> </a:t>
            </a:r>
            <a:r>
              <a:rPr lang="sk-SK" sz="2300" dirty="0" err="1"/>
              <a:t>Scorecard</a:t>
            </a:r>
            <a:r>
              <a:rPr lang="sk-SK" sz="2300" dirty="0"/>
              <a:t> (BSC): Nástroj pre meranie a riadenie výkonnosti organizácie, ktorý zohľadňuje finančné aj nefinančné ukazovatele.</a:t>
            </a:r>
          </a:p>
          <a:p>
            <a:pPr algn="just"/>
            <a:r>
              <a:rPr lang="sk-SK" sz="2300" dirty="0" err="1"/>
              <a:t>Benchmarking</a:t>
            </a:r>
            <a:r>
              <a:rPr lang="sk-SK" sz="2300" dirty="0"/>
              <a:t>: Porovnávanie výkonnosti s najlepšími v odvetví alebo s konkurenciou.</a:t>
            </a:r>
          </a:p>
          <a:p>
            <a:pPr algn="just"/>
            <a:r>
              <a:rPr lang="sk-SK" sz="2300" dirty="0" err="1"/>
              <a:t>Value</a:t>
            </a:r>
            <a:r>
              <a:rPr lang="sk-SK" sz="2300" dirty="0"/>
              <a:t> Stream </a:t>
            </a:r>
            <a:r>
              <a:rPr lang="sk-SK" sz="2300" dirty="0" err="1"/>
              <a:t>Mapping</a:t>
            </a:r>
            <a:r>
              <a:rPr lang="sk-SK" sz="2300" dirty="0"/>
              <a:t> (VSM): Vizualizácia a analýza všetkých krokov v procese tvorby hodnoty.</a:t>
            </a:r>
          </a:p>
        </p:txBody>
      </p:sp>
    </p:spTree>
    <p:extLst>
      <p:ext uri="{BB962C8B-B14F-4D97-AF65-F5344CB8AC3E}">
        <p14:creationId xmlns:p14="http://schemas.microsoft.com/office/powerpoint/2010/main" val="8559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399" y="832164"/>
            <a:ext cx="10213200" cy="500750"/>
          </a:xfrm>
        </p:spPr>
        <p:txBody>
          <a:bodyPr>
            <a:normAutofit/>
          </a:bodyPr>
          <a:lstStyle/>
          <a:p>
            <a:r>
              <a:rPr lang="sk-SK" dirty="0"/>
              <a:t>Efektívnosť podnikov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812" y="1656198"/>
            <a:ext cx="11358282" cy="62200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k-SK" sz="2300" dirty="0"/>
              <a:t>Prepojenie medzi manažmentom kvality a efektívnosťou podnikov:</a:t>
            </a:r>
          </a:p>
          <a:p>
            <a:pPr algn="just"/>
            <a:r>
              <a:rPr lang="sk-SK" sz="2300" dirty="0"/>
              <a:t>Zlepšenie kvality vedie k zníženiu nákladov, zvýšeniu efektivity a vyššej spokojnosti zákazníkov, čo priamo ovplyvňuje výkonnosť podniku.</a:t>
            </a:r>
          </a:p>
          <a:p>
            <a:pPr algn="just"/>
            <a:r>
              <a:rPr lang="sk-SK" sz="2300" dirty="0"/>
              <a:t>Efektívne procesy manažmentu kvality (napr. TQM alebo Six Sigma) môžu pomôcť identifikovať a eliminovať neefektívnosti, čo vedie k lepším finančným výsledkom a vyššej konkurencieschopnosti.</a:t>
            </a:r>
          </a:p>
          <a:p>
            <a:pPr algn="just"/>
            <a:r>
              <a:rPr lang="sk-SK" sz="2300" dirty="0"/>
              <a:t>Implementácia robustných systémov manažmentu kvality a neustále monitorovanie efektívnosti prostredníctvom relevantných ukazovateľov je kľúčom k dlhodobej úspešnosti a udržateľnému rastu podnikov.</a:t>
            </a:r>
          </a:p>
          <a:p>
            <a:pPr algn="just"/>
            <a:endParaRPr lang="sk-SK" sz="2300" dirty="0"/>
          </a:p>
        </p:txBody>
      </p:sp>
    </p:spTree>
    <p:extLst>
      <p:ext uri="{BB962C8B-B14F-4D97-AF65-F5344CB8AC3E}">
        <p14:creationId xmlns:p14="http://schemas.microsoft.com/office/powerpoint/2010/main" val="400559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399" y="737897"/>
            <a:ext cx="10213200" cy="500750"/>
          </a:xfrm>
        </p:spPr>
        <p:txBody>
          <a:bodyPr>
            <a:normAutofit/>
          </a:bodyPr>
          <a:lstStyle/>
          <a:p>
            <a:r>
              <a:rPr lang="sk-SK" dirty="0"/>
              <a:t>Kvalita riadenia podnikov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564" y="1533466"/>
            <a:ext cx="11107210" cy="62200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k-SK" sz="2200" dirty="0"/>
              <a:t>1. </a:t>
            </a:r>
            <a:r>
              <a:rPr lang="sk-SK" sz="2200" b="1" dirty="0"/>
              <a:t>Zlepšenie kvality produktov</a:t>
            </a:r>
            <a:r>
              <a:rPr lang="sk-SK" sz="2200" dirty="0"/>
              <a:t>: Štúdia od </a:t>
            </a:r>
            <a:r>
              <a:rPr lang="sk-SK" sz="2200" dirty="0" err="1"/>
              <a:t>Jian</a:t>
            </a:r>
            <a:r>
              <a:rPr lang="sk-SK" sz="2200" dirty="0"/>
              <a:t> Song zdôrazňuje kľúčovú úlohu podnikového manažmentu, kultúry a výrobných procesov pri udržiavaní vysokej kvality produktov v potravinárskom priemysle. Tento komplexný prístup tvorí základ pre sústavný rámec zlepšovania, ktorý zabezpečuje konzistentné zlepšovanie kvality ([Song](https://dx.doi.org/10.5861/ijrsm.2023.1120)).</a:t>
            </a:r>
          </a:p>
          <a:p>
            <a:pPr marL="0" indent="0" algn="just">
              <a:buNone/>
            </a:pPr>
            <a:r>
              <a:rPr lang="sk-SK" sz="2200" dirty="0"/>
              <a:t>2. </a:t>
            </a:r>
            <a:r>
              <a:rPr lang="sk-SK" sz="2200" b="1" dirty="0"/>
              <a:t>Prijatie systémov kvality a bezpečnosti potravín</a:t>
            </a:r>
            <a:r>
              <a:rPr lang="sk-SK" sz="2200" dirty="0"/>
              <a:t>: </a:t>
            </a:r>
            <a:r>
              <a:rPr lang="sk-SK" sz="2200" dirty="0" err="1"/>
              <a:t>Barbancho</a:t>
            </a:r>
            <a:r>
              <a:rPr lang="sk-SK" sz="2200" dirty="0"/>
              <a:t>-Maya a </a:t>
            </a:r>
            <a:r>
              <a:rPr lang="sk-SK" sz="2200" dirty="0" err="1"/>
              <a:t>López-Toro</a:t>
            </a:r>
            <a:r>
              <a:rPr lang="sk-SK" sz="2200" dirty="0"/>
              <a:t> zdôrazňujú, že prijatie systémov kvality a bezpečnosti potravín v agropotravinárskych podnikoch je poháňané motiváciami, ako je prístup na nové trhy a dodržiavanie právnych predpisov . Tomuto prijatiu však môžu brániť prekážky, ako sú vysoké náklady. Na prekonanie týchto prekážok a využitie výhod týchto systémov je rozhodujúce efektívne riadenie ([</a:t>
            </a:r>
            <a:r>
              <a:rPr lang="sk-SK" sz="2200" dirty="0" err="1"/>
              <a:t>Barbancho</a:t>
            </a:r>
            <a:r>
              <a:rPr lang="sk-SK" sz="2200" dirty="0"/>
              <a:t>-Maya &amp; </a:t>
            </a:r>
            <a:r>
              <a:rPr lang="sk-SK" sz="2200" dirty="0" err="1"/>
              <a:t>López-Toro</a:t>
            </a:r>
            <a:r>
              <a:rPr lang="sk-SK" sz="2200" dirty="0"/>
              <a:t>](https://dx.doi.org/10.1108/bfj-07-2021-0752)).</a:t>
            </a:r>
          </a:p>
          <a:p>
            <a:pPr algn="just"/>
            <a:endParaRPr lang="sk-SK" sz="2300" dirty="0"/>
          </a:p>
        </p:txBody>
      </p:sp>
    </p:spTree>
    <p:extLst>
      <p:ext uri="{BB962C8B-B14F-4D97-AF65-F5344CB8AC3E}">
        <p14:creationId xmlns:p14="http://schemas.microsoft.com/office/powerpoint/2010/main" val="239928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849" y="822737"/>
            <a:ext cx="10213200" cy="500750"/>
          </a:xfrm>
        </p:spPr>
        <p:txBody>
          <a:bodyPr>
            <a:normAutofit/>
          </a:bodyPr>
          <a:lstStyle/>
          <a:p>
            <a:r>
              <a:rPr lang="sk-SK" dirty="0"/>
              <a:t>Kvalita riadenia podnikov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330" y="1659896"/>
            <a:ext cx="11077339" cy="62200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k-SK" sz="2300" dirty="0"/>
              <a:t>3. </a:t>
            </a:r>
            <a:r>
              <a:rPr lang="sk-SK" sz="2300" b="1" dirty="0"/>
              <a:t>Manažment kvality dodávateľského reťazca</a:t>
            </a:r>
            <a:r>
              <a:rPr lang="sk-SK" sz="2300" dirty="0"/>
              <a:t>: </a:t>
            </a:r>
            <a:r>
              <a:rPr lang="sk-SK" sz="2300" dirty="0" err="1"/>
              <a:t>Zhong</a:t>
            </a:r>
            <a:r>
              <a:rPr lang="sk-SK" sz="2300" dirty="0"/>
              <a:t> a kol. diskutovali o dôležitosti postupov riadenia kvality dodávateľského reťazca (SCQM). Efektívne riadenie v agropotravinárskych podnikoch môže viesť k zlepšeniu výkonnosti dodávateľského reťazca, čo je nevyhnutné na udržanie efektívnosti a konkurencieschopnosti ([</a:t>
            </a:r>
            <a:r>
              <a:rPr lang="sk-SK" sz="2300" dirty="0" err="1"/>
              <a:t>Zhong</a:t>
            </a:r>
            <a:r>
              <a:rPr lang="sk-SK" sz="2300" dirty="0"/>
              <a:t> et al.](https://dx.doi.org/10.1108/scm-12-2021-0547 )).</a:t>
            </a:r>
          </a:p>
          <a:p>
            <a:pPr marL="0" indent="0" algn="just">
              <a:buNone/>
            </a:pPr>
            <a:r>
              <a:rPr lang="sk-SK" sz="2300" dirty="0"/>
              <a:t>4. </a:t>
            </a:r>
            <a:r>
              <a:rPr lang="sk-SK" sz="2300" b="1" dirty="0"/>
              <a:t>Technologické inovácie</a:t>
            </a:r>
            <a:r>
              <a:rPr lang="sk-SK" sz="2300" dirty="0"/>
              <a:t>: Kvalita manažmentu a vlastnícka štruktúra výrazne ovplyvňujú technologické inovácie v agropotravinárskych spoločnostiach. </a:t>
            </a:r>
            <a:r>
              <a:rPr lang="sk-SK" sz="2300" dirty="0" err="1"/>
              <a:t>Chouaibi</a:t>
            </a:r>
            <a:r>
              <a:rPr lang="sk-SK" sz="2300" dirty="0"/>
              <a:t> a kol. zistili, že efektívne riadenie podporuje inovácie, čo vedie k zvýšenej efektívnosti a rozvoju v rámci odvetvia ([</a:t>
            </a:r>
            <a:r>
              <a:rPr lang="sk-SK" sz="2300" dirty="0" err="1"/>
              <a:t>Chouaibi</a:t>
            </a:r>
            <a:r>
              <a:rPr lang="sk-SK" sz="2300" dirty="0"/>
              <a:t> et al.](https://dx.doi.org/10.1108/ejim-10-2022-0599)).</a:t>
            </a:r>
          </a:p>
          <a:p>
            <a:pPr algn="just"/>
            <a:endParaRPr lang="sk-SK" sz="2300" dirty="0"/>
          </a:p>
        </p:txBody>
      </p:sp>
    </p:spTree>
    <p:extLst>
      <p:ext uri="{BB962C8B-B14F-4D97-AF65-F5344CB8AC3E}">
        <p14:creationId xmlns:p14="http://schemas.microsoft.com/office/powerpoint/2010/main" val="390692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8" y="851017"/>
            <a:ext cx="10213200" cy="500750"/>
          </a:xfrm>
        </p:spPr>
        <p:txBody>
          <a:bodyPr>
            <a:normAutofit/>
          </a:bodyPr>
          <a:lstStyle/>
          <a:p>
            <a:r>
              <a:rPr lang="sk-SK" dirty="0"/>
              <a:t>Kvalita riadenia podnikov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5" y="1732536"/>
            <a:ext cx="11214786" cy="62200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k-SK" sz="2300" dirty="0"/>
              <a:t>5. </a:t>
            </a:r>
            <a:r>
              <a:rPr lang="sk-SK" sz="2300" b="1" dirty="0"/>
              <a:t>Mechanizmus manažmentu a konzultácií</a:t>
            </a:r>
            <a:r>
              <a:rPr lang="sk-SK" sz="2300" dirty="0"/>
              <a:t>: Model vyvinutý </a:t>
            </a:r>
            <a:r>
              <a:rPr lang="sk-SK" sz="2300" dirty="0" err="1"/>
              <a:t>Halychom</a:t>
            </a:r>
            <a:r>
              <a:rPr lang="sk-SK" sz="2300" dirty="0"/>
              <a:t> a </a:t>
            </a:r>
            <a:r>
              <a:rPr lang="sk-SK" sz="2300" dirty="0" err="1"/>
              <a:t>Fenenkom</a:t>
            </a:r>
            <a:r>
              <a:rPr lang="sk-SK" sz="2300" dirty="0"/>
              <a:t> načrtáva mechanizmus manažmentu a konzultácií, ktorý zvyšuje efektivitu v agropriemyselnej výrobe. Tento model sa zameriava na digitalizáciu a technologický pokrok, ktoré sú kľúčové pre zlepšenie kvality riadenia a efektívnosti podniku ([</a:t>
            </a:r>
            <a:r>
              <a:rPr lang="sk-SK" sz="2300" dirty="0" err="1"/>
              <a:t>Halych</a:t>
            </a:r>
            <a:r>
              <a:rPr lang="sk-SK" sz="2300" dirty="0"/>
              <a:t> &amp; </a:t>
            </a:r>
            <a:r>
              <a:rPr lang="sk-SK" sz="2300" dirty="0" err="1"/>
              <a:t>Fenenko</a:t>
            </a:r>
            <a:r>
              <a:rPr lang="sk-SK" sz="2300" dirty="0"/>
              <a:t>](https://dx.doi.org/10.32782/infrastruct71-20)).</a:t>
            </a:r>
          </a:p>
          <a:p>
            <a:pPr marL="0" indent="0" algn="just">
              <a:buNone/>
            </a:pPr>
            <a:r>
              <a:rPr lang="sk-SK" sz="2300" dirty="0"/>
              <a:t>6. </a:t>
            </a:r>
            <a:r>
              <a:rPr lang="sk-SK" sz="2300" b="1" dirty="0"/>
              <a:t>Digitalizácia a elektronická sledovateľnosť</a:t>
            </a:r>
            <a:r>
              <a:rPr lang="sk-SK" sz="2300" dirty="0"/>
              <a:t>: Digitalizácia v riadení dodávateľského reťazca zlepšuje efektívnosť a udržateľnosť v agropotravinárskom sektore. Stratégie elektronickej sledovateľnosti, poháňané efektívnosťou dodávateľského reťazca, vývojom technológií a udržateľnosťou, sú kľúčové pre moderné agropotravinárske podniky.</a:t>
            </a:r>
          </a:p>
        </p:txBody>
      </p:sp>
    </p:spTree>
    <p:extLst>
      <p:ext uri="{BB962C8B-B14F-4D97-AF65-F5344CB8AC3E}">
        <p14:creationId xmlns:p14="http://schemas.microsoft.com/office/powerpoint/2010/main" val="186251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801" y="700189"/>
            <a:ext cx="10213200" cy="500750"/>
          </a:xfrm>
        </p:spPr>
        <p:txBody>
          <a:bodyPr>
            <a:normAutofit/>
          </a:bodyPr>
          <a:lstStyle/>
          <a:p>
            <a:r>
              <a:rPr lang="sk-SK" dirty="0"/>
              <a:t>Kvalita riadenia podnikov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494" y="1506294"/>
            <a:ext cx="11098245" cy="62200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k-SK" sz="2200" dirty="0"/>
              <a:t>7. </a:t>
            </a:r>
            <a:r>
              <a:rPr lang="sk-SK" sz="2200" b="1" dirty="0"/>
              <a:t>Umelá inteligencia</a:t>
            </a:r>
            <a:r>
              <a:rPr lang="sk-SK" sz="2200" dirty="0"/>
              <a:t>: Technológia AI má potenciál spôsobiť revolúciu v agropotravinárskom sektore zvýšením efektívnosti, znížením odpadu a zlepšením bezpečnosti a kvality potravín. Táto technologická integrácia je dôkazom významného vplyvu kvality riadenia na efektivitu podniku ([</a:t>
            </a:r>
            <a:r>
              <a:rPr lang="sk-SK" sz="2200" dirty="0" err="1"/>
              <a:t>Taneja</a:t>
            </a:r>
            <a:r>
              <a:rPr lang="sk-SK" sz="2200" dirty="0"/>
              <a:t> a kol.](https://dx.doi.org/10.3390/agronomy13051397)).</a:t>
            </a:r>
          </a:p>
          <a:p>
            <a:pPr marL="0" indent="0" algn="just">
              <a:buNone/>
            </a:pPr>
            <a:endParaRPr lang="sk-SK" sz="2200" dirty="0"/>
          </a:p>
          <a:p>
            <a:pPr marL="0" indent="0" algn="just">
              <a:buNone/>
            </a:pPr>
            <a:r>
              <a:rPr lang="sk-SK" sz="2200" dirty="0"/>
              <a:t>8. </a:t>
            </a:r>
            <a:r>
              <a:rPr lang="sk-SK" sz="2200" b="1" dirty="0"/>
              <a:t>Manažment výrobného procesu</a:t>
            </a:r>
            <a:r>
              <a:rPr lang="sk-SK" sz="2200" dirty="0"/>
              <a:t>: Implementácia systému riadenia výrobného procesu (MES) môže viesť k zníženiu defektov a strát, zvýšeniu produkcie produktov a celkovo zlepšenej efektívnosti v podnikoch na výrobu potravín ([</a:t>
            </a:r>
            <a:r>
              <a:rPr lang="sk-SK" sz="2200" dirty="0" err="1"/>
              <a:t>Shishkin</a:t>
            </a:r>
            <a:r>
              <a:rPr lang="sk-SK" sz="2200" dirty="0"/>
              <a:t>](https://dx. doi.org/10.33920/pro-01-2304-02)).</a:t>
            </a:r>
          </a:p>
          <a:p>
            <a:pPr marL="0" indent="0" algn="just">
              <a:buNone/>
            </a:pPr>
            <a:endParaRPr lang="sk-SK" sz="2300" dirty="0"/>
          </a:p>
        </p:txBody>
      </p:sp>
      <p:pic>
        <p:nvPicPr>
          <p:cNvPr id="1028" name="Picture 4" descr="Artificial Intelligence (AI) - United States Department of State">
            <a:extLst>
              <a:ext uri="{FF2B5EF4-FFF2-40B4-BE49-F238E27FC236}">
                <a16:creationId xmlns:a16="http://schemas.microsoft.com/office/drawing/2014/main" id="{88261D90-BE48-081F-DEA7-6BDB31680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0" y="4549090"/>
            <a:ext cx="2043892" cy="110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83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532" y="832164"/>
            <a:ext cx="10213200" cy="500750"/>
          </a:xfrm>
        </p:spPr>
        <p:txBody>
          <a:bodyPr>
            <a:normAutofit/>
          </a:bodyPr>
          <a:lstStyle/>
          <a:p>
            <a:r>
              <a:rPr lang="sk-SK" dirty="0"/>
              <a:t>Ekonomika kvality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819" y="1558973"/>
            <a:ext cx="11322362" cy="62200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k-SK" sz="2300" dirty="0"/>
              <a:t>Ekonomika kvality sa zaoberá všetkými nákladmi spojenými so zabezpečovaním kvality výrobkov alebo služieb. Patria sem:</a:t>
            </a:r>
          </a:p>
          <a:p>
            <a:pPr marL="0" indent="0" algn="just">
              <a:buNone/>
            </a:pPr>
            <a:r>
              <a:rPr lang="sk-SK" sz="2300" dirty="0"/>
              <a:t>1. Náklady na prevenciu kvality: Investície do systémov a procesov, ktoré predchádzajú vzniku chýb (napr. školenia zamestnancov, vývoj kvalitných technológií).</a:t>
            </a:r>
          </a:p>
          <a:p>
            <a:pPr marL="0" indent="0" algn="just">
              <a:buNone/>
            </a:pPr>
            <a:r>
              <a:rPr lang="sk-SK" sz="2300" dirty="0"/>
              <a:t>2. Náklady na hodnotenie kvality: Zabezpečenie testov a kontrol výrobkov či služieb s cieľom identifikovať chyby.</a:t>
            </a:r>
          </a:p>
          <a:p>
            <a:pPr marL="0" indent="0" algn="just">
              <a:buNone/>
            </a:pPr>
            <a:r>
              <a:rPr lang="sk-SK" sz="2300" dirty="0"/>
              <a:t>3. Náklady na vnútorné a vonkajšie chyby: Náklady, ktoré vznikajú, ak sa chyby prejavia. Vnútorné chyby zahŕňajú náklady na opravy predtým, než sa výrobok dostane k zákazníkovi, kým vonkajšie chyby súvisia s reklamáciami a stratou reputácie.</a:t>
            </a:r>
          </a:p>
          <a:p>
            <a:pPr marL="0" indent="0" algn="just">
              <a:buNone/>
            </a:pPr>
            <a:endParaRPr lang="sk-SK" sz="2300" dirty="0"/>
          </a:p>
        </p:txBody>
      </p:sp>
    </p:spTree>
    <p:extLst>
      <p:ext uri="{BB962C8B-B14F-4D97-AF65-F5344CB8AC3E}">
        <p14:creationId xmlns:p14="http://schemas.microsoft.com/office/powerpoint/2010/main" val="116469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766176"/>
            <a:ext cx="10213200" cy="500750"/>
          </a:xfrm>
        </p:spPr>
        <p:txBody>
          <a:bodyPr>
            <a:normAutofit/>
          </a:bodyPr>
          <a:lstStyle/>
          <a:p>
            <a:r>
              <a:rPr lang="sk-SK" dirty="0"/>
              <a:t>Kvalita poľnohospodárskych komodít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256" y="1822183"/>
            <a:ext cx="11163487" cy="62200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k-SK" sz="2300" dirty="0"/>
              <a:t>Kvalita poľnohospodárskych komodít označuje celkový stav a vlastnosti produktov. Hodnotenie kvality sa vykonáva na základe viacerých faktorov:</a:t>
            </a:r>
          </a:p>
          <a:p>
            <a:pPr marL="0" indent="0" algn="just">
              <a:buNone/>
            </a:pPr>
            <a:endParaRPr lang="sk-SK" sz="2300" dirty="0"/>
          </a:p>
          <a:p>
            <a:pPr marL="0" indent="0" algn="just">
              <a:buNone/>
            </a:pPr>
            <a:r>
              <a:rPr lang="sk-SK" sz="2300" dirty="0"/>
              <a:t>1. Fyzické vlastnosti: Farba, veľkosť, tvar, textúra a konzistencia produktov.</a:t>
            </a:r>
          </a:p>
          <a:p>
            <a:pPr marL="0" indent="0" algn="just">
              <a:buNone/>
            </a:pPr>
            <a:r>
              <a:rPr lang="sk-SK" sz="2300" dirty="0"/>
              <a:t>2. Chuť a vôňa: Produkty musia spĺňať senzorické normy, ktoré sú rozhodujúce pre spotrebiteľov.</a:t>
            </a:r>
          </a:p>
          <a:p>
            <a:pPr marL="0" indent="0" algn="just">
              <a:buNone/>
            </a:pPr>
            <a:r>
              <a:rPr lang="sk-SK" sz="2300" dirty="0"/>
              <a:t>3. Bezpečnosť: Neprítomnosť škodlivých látok, ako sú pesticídy, kontaminanty alebo patogény.</a:t>
            </a:r>
          </a:p>
          <a:p>
            <a:pPr marL="0" indent="0" algn="just">
              <a:buNone/>
            </a:pPr>
            <a:endParaRPr lang="sk-SK" sz="2300" dirty="0"/>
          </a:p>
          <a:p>
            <a:pPr algn="just"/>
            <a:endParaRPr lang="sk-SK" sz="2300" dirty="0"/>
          </a:p>
        </p:txBody>
      </p:sp>
    </p:spTree>
    <p:extLst>
      <p:ext uri="{BB962C8B-B14F-4D97-AF65-F5344CB8AC3E}">
        <p14:creationId xmlns:p14="http://schemas.microsoft.com/office/powerpoint/2010/main" val="236064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DAD77-AA42-7E2A-FE96-2F64B425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399" y="737897"/>
            <a:ext cx="10213200" cy="500750"/>
          </a:xfrm>
        </p:spPr>
        <p:txBody>
          <a:bodyPr>
            <a:normAutofit/>
          </a:bodyPr>
          <a:lstStyle/>
          <a:p>
            <a:r>
              <a:rPr lang="sk-SK" dirty="0"/>
              <a:t>Kvalita poľnohospodárskych komodít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A51E7-DDE5-22F7-EEB1-B714E9C7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202" y="1764237"/>
            <a:ext cx="10987387" cy="62200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k-SK" sz="2300" dirty="0"/>
              <a:t>4. Nutričná hodnota: Obsah vitamínov, minerálov a ďalších živín.</a:t>
            </a:r>
          </a:p>
          <a:p>
            <a:pPr marL="0" indent="0" algn="just">
              <a:buNone/>
            </a:pPr>
            <a:r>
              <a:rPr lang="sk-SK" sz="2300" dirty="0"/>
              <a:t>5. Hygiena a skladovanie: Správne spracovanie a skladovanie produktov tak, aby sa zabránilo ich znehodnoteniu.</a:t>
            </a:r>
          </a:p>
          <a:p>
            <a:pPr marL="0" indent="0" algn="just">
              <a:buNone/>
            </a:pPr>
            <a:r>
              <a:rPr lang="sk-SK" sz="2300" dirty="0"/>
              <a:t>6. Certifikácia a normy: Poľnohospodárske komodity musia splniť určité normy kvality (napr. ekologická produkcia, označenie pôvodu).</a:t>
            </a:r>
          </a:p>
          <a:p>
            <a:pPr marL="0" indent="0" algn="just">
              <a:buNone/>
            </a:pPr>
            <a:endParaRPr lang="sk-SK" sz="2300" dirty="0"/>
          </a:p>
          <a:p>
            <a:pPr algn="just"/>
            <a:endParaRPr lang="sk-SK" sz="2300" dirty="0"/>
          </a:p>
        </p:txBody>
      </p:sp>
      <p:pic>
        <p:nvPicPr>
          <p:cNvPr id="2050" name="Picture 2" descr="Jak zdravěji nakupovat? Sledujte nutriční tabulku na obalech | Vím, co jím">
            <a:extLst>
              <a:ext uri="{FF2B5EF4-FFF2-40B4-BE49-F238E27FC236}">
                <a16:creationId xmlns:a16="http://schemas.microsoft.com/office/drawing/2014/main" id="{F0FFA0BE-654A-23C2-5735-299AE6424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509" y="3429000"/>
            <a:ext cx="3235080" cy="215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34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19C865-4864-4AC1-8C33-4CCDCE208F4B}"/>
              </a:ext>
            </a:extLst>
          </p:cNvPr>
          <p:cNvSpPr/>
          <p:nvPr/>
        </p:nvSpPr>
        <p:spPr>
          <a:xfrm>
            <a:off x="919163" y="1700808"/>
            <a:ext cx="10472737" cy="47164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EDCCFD-C90F-447A-90E5-B3D6B6BB0F36}"/>
              </a:ext>
            </a:extLst>
          </p:cNvPr>
          <p:cNvSpPr/>
          <p:nvPr/>
        </p:nvSpPr>
        <p:spPr>
          <a:xfrm>
            <a:off x="7891463" y="1920801"/>
            <a:ext cx="2943225" cy="4214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9C5A92A-0136-4A8B-885E-75AAF3A97117}"/>
              </a:ext>
            </a:extLst>
          </p:cNvPr>
          <p:cNvSpPr/>
          <p:nvPr/>
        </p:nvSpPr>
        <p:spPr>
          <a:xfrm>
            <a:off x="4684713" y="1920801"/>
            <a:ext cx="2943225" cy="4214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9077" name="TextBox 12">
            <a:extLst>
              <a:ext uri="{FF2B5EF4-FFF2-40B4-BE49-F238E27FC236}">
                <a16:creationId xmlns:a16="http://schemas.microsoft.com/office/drawing/2014/main" id="{6C3288D2-B004-42BB-A1AB-7AB2B8FDB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025" y="2344664"/>
            <a:ext cx="12969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ontserrat"/>
                <a:cs typeface="Montserrat"/>
              </a:rPr>
              <a:t>KONTAKT</a:t>
            </a:r>
            <a:endParaRPr kumimoji="0" lang="en-US" altLang="sk-SK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ontserrat"/>
              <a:cs typeface="Montserrat"/>
            </a:endParaRPr>
          </a:p>
        </p:txBody>
      </p:sp>
      <p:sp>
        <p:nvSpPr>
          <p:cNvPr id="259078" name="TextBox 13">
            <a:extLst>
              <a:ext uri="{FF2B5EF4-FFF2-40B4-BE49-F238E27FC236}">
                <a16:creationId xmlns:a16="http://schemas.microsoft.com/office/drawing/2014/main" id="{DE377942-E02A-4BE6-9254-3E045D696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913" y="3057451"/>
            <a:ext cx="12731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1300" b="1" i="1" u="none" strike="noStrike" kern="1200" cap="none" spc="0" normalizeH="0" baseline="0" noProof="0">
                <a:ln>
                  <a:noFill/>
                </a:ln>
                <a:solidFill>
                  <a:srgbClr val="D9534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www.cems.sk</a:t>
            </a:r>
            <a:endParaRPr kumimoji="0" lang="en-US" altLang="sk-SK" sz="1300" b="1" i="1" u="none" strike="noStrike" kern="1200" cap="none" spc="0" normalizeH="0" baseline="0" noProof="0">
              <a:ln>
                <a:noFill/>
              </a:ln>
              <a:solidFill>
                <a:srgbClr val="D9534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168D36D-E0FF-4555-90E6-C0419906EEB8}"/>
              </a:ext>
            </a:extLst>
          </p:cNvPr>
          <p:cNvCxnSpPr/>
          <p:nvPr/>
        </p:nvCxnSpPr>
        <p:spPr>
          <a:xfrm>
            <a:off x="1144588" y="2790751"/>
            <a:ext cx="508000" cy="0"/>
          </a:xfrm>
          <a:prstGeom prst="line">
            <a:avLst/>
          </a:prstGeom>
          <a:ln w="38100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080" name="Subtitle 2">
            <a:extLst>
              <a:ext uri="{FF2B5EF4-FFF2-40B4-BE49-F238E27FC236}">
                <a16:creationId xmlns:a16="http://schemas.microsoft.com/office/drawing/2014/main" id="{4A7CC530-1BDF-4352-A88C-0BFC3E77D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350" y="3481314"/>
            <a:ext cx="30337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17" tIns="54359" rIns="108717" bIns="5435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542925" rtl="0" eaLnBrk="1" fontAlgn="auto" latinLnBrk="0" hangingPunct="1">
              <a:lnSpc>
                <a:spcPts val="18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200" b="1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Adresa kancelárie:</a:t>
            </a:r>
          </a:p>
          <a:p>
            <a:pPr marL="0" marR="0" lvl="0" indent="0" algn="l" defTabSz="542925" rtl="0" eaLnBrk="1" fontAlgn="auto" latinLnBrk="0" hangingPunct="1">
              <a:lnSpc>
                <a:spcPts val="18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200" b="0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CeMS, s.r.o.</a:t>
            </a:r>
          </a:p>
          <a:p>
            <a:pPr marL="0" marR="0" lvl="0" indent="0" algn="l" defTabSz="542925" rtl="0" eaLnBrk="1" fontAlgn="auto" latinLnBrk="0" hangingPunct="1">
              <a:lnSpc>
                <a:spcPts val="18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200" b="0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Snežienkova 1/A, Prievidza, 971 01</a:t>
            </a:r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4F4E5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9081" name="Subtitle 2">
            <a:extLst>
              <a:ext uri="{FF2B5EF4-FFF2-40B4-BE49-F238E27FC236}">
                <a16:creationId xmlns:a16="http://schemas.microsoft.com/office/drawing/2014/main" id="{4BFC5670-7482-44A6-92B1-7E29610A7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5311701"/>
            <a:ext cx="2665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17" tIns="54359" rIns="108717" bIns="5435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542925" rtl="0" eaLnBrk="1" fontAlgn="auto" latinLnBrk="0" hangingPunct="1">
              <a:lnSpc>
                <a:spcPts val="10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000" b="0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www.cems.sk</a:t>
            </a:r>
            <a:endParaRPr kumimoji="0" lang="en-US" altLang="sk-SK" sz="1000" b="0" i="0" u="none" strike="noStrike" kern="1200" cap="none" spc="0" normalizeH="0" baseline="0" noProof="0">
              <a:ln>
                <a:noFill/>
              </a:ln>
              <a:solidFill>
                <a:srgbClr val="4F4E5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F2B9A2CB-5AFD-497E-B843-1743CBB4A320}"/>
              </a:ext>
            </a:extLst>
          </p:cNvPr>
          <p:cNvSpPr/>
          <p:nvPr/>
        </p:nvSpPr>
        <p:spPr>
          <a:xfrm rot="5400000">
            <a:off x="1309687" y="4729089"/>
            <a:ext cx="104775" cy="889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4B70C884-59E9-4F6D-9DD3-165AB12BB72E}"/>
              </a:ext>
            </a:extLst>
          </p:cNvPr>
          <p:cNvSpPr/>
          <p:nvPr/>
        </p:nvSpPr>
        <p:spPr>
          <a:xfrm rot="5400000">
            <a:off x="1310481" y="5063258"/>
            <a:ext cx="103187" cy="889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riangle 18">
            <a:extLst>
              <a:ext uri="{FF2B5EF4-FFF2-40B4-BE49-F238E27FC236}">
                <a16:creationId xmlns:a16="http://schemas.microsoft.com/office/drawing/2014/main" id="{E6BFD293-615F-4EB6-BCFD-A34810AE74B1}"/>
              </a:ext>
            </a:extLst>
          </p:cNvPr>
          <p:cNvSpPr/>
          <p:nvPr/>
        </p:nvSpPr>
        <p:spPr>
          <a:xfrm rot="5400000">
            <a:off x="1310481" y="5390283"/>
            <a:ext cx="103187" cy="889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9085" name="Subtitle 2">
            <a:extLst>
              <a:ext uri="{FF2B5EF4-FFF2-40B4-BE49-F238E27FC236}">
                <a16:creationId xmlns:a16="http://schemas.microsoft.com/office/drawing/2014/main" id="{163AFAC4-D063-43E2-B9D8-088A69378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4662414"/>
            <a:ext cx="2665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17" tIns="54359" rIns="108717" bIns="5435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542925" rtl="0" eaLnBrk="1" fontAlgn="auto" latinLnBrk="0" hangingPunct="1">
              <a:lnSpc>
                <a:spcPts val="10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000" b="0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+421 911 280 995</a:t>
            </a:r>
            <a:endParaRPr kumimoji="0" lang="en-US" altLang="sk-SK" sz="1000" b="0" i="0" u="none" strike="noStrike" kern="1200" cap="none" spc="0" normalizeH="0" baseline="0" noProof="0">
              <a:ln>
                <a:noFill/>
              </a:ln>
              <a:solidFill>
                <a:srgbClr val="4F4E5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9086" name="Subtitle 2">
            <a:extLst>
              <a:ext uri="{FF2B5EF4-FFF2-40B4-BE49-F238E27FC236}">
                <a16:creationId xmlns:a16="http://schemas.microsoft.com/office/drawing/2014/main" id="{A94E8D37-A3F9-472F-9714-56667638D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5005314"/>
            <a:ext cx="2665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17" tIns="54359" rIns="108717" bIns="5435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542925" rtl="0" eaLnBrk="1" fontAlgn="auto" latinLnBrk="0" hangingPunct="1">
              <a:lnSpc>
                <a:spcPts val="10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000" b="0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cems@cems.sk</a:t>
            </a:r>
            <a:endParaRPr kumimoji="0" lang="en-US" altLang="sk-SK" sz="1000" b="0" i="0" u="none" strike="noStrike" kern="1200" cap="none" spc="0" normalizeH="0" baseline="0" noProof="0">
              <a:ln>
                <a:noFill/>
              </a:ln>
              <a:solidFill>
                <a:srgbClr val="4F4E5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59088" name="Zástupný objekt pre obrázok 7">
            <a:extLst>
              <a:ext uri="{FF2B5EF4-FFF2-40B4-BE49-F238E27FC236}">
                <a16:creationId xmlns:a16="http://schemas.microsoft.com/office/drawing/2014/main" id="{04B3D37F-49D7-4E13-B762-0100E8EEEEA7}"/>
              </a:ext>
            </a:extLst>
          </p:cNvPr>
          <p:cNvPicPr>
            <a:picLocks noGrp="1" noChangeAspect="1" noChangeArrowheads="1"/>
          </p:cNvPicPr>
          <p:nvPr>
            <p:ph type="pic" sz="quarter" idx="5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1" r="32941"/>
          <a:stretch>
            <a:fillRect/>
          </a:stretch>
        </p:blipFill>
        <p:spPr bwMode="auto">
          <a:xfrm>
            <a:off x="8027988" y="2066851"/>
            <a:ext cx="2670175" cy="3913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9087" name="Zástupný objekt pre obrázok 24">
            <a:extLst>
              <a:ext uri="{FF2B5EF4-FFF2-40B4-BE49-F238E27FC236}">
                <a16:creationId xmlns:a16="http://schemas.microsoft.com/office/drawing/2014/main" id="{A2DF9A52-4FFC-4A47-B321-72A10F1EA6A8}"/>
              </a:ext>
            </a:extLst>
          </p:cNvPr>
          <p:cNvPicPr>
            <a:picLocks noGrp="1" noChangeAspect="1" noChangeArrowheads="1"/>
          </p:cNvPicPr>
          <p:nvPr>
            <p:ph type="pic" sz="quarter" idx="5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" r="4483"/>
          <a:stretch>
            <a:fillRect/>
          </a:stretch>
        </p:blipFill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1622964"/>
      </p:ext>
    </p:extLst>
  </p:cSld>
  <p:clrMapOvr>
    <a:masterClrMapping/>
  </p:clrMapOvr>
  <p:transition spd="slow" advClick="0" advTm="700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bdĺžnik 3"/>
          <p:cNvSpPr>
            <a:spLocks noChangeArrowheads="1"/>
          </p:cNvSpPr>
          <p:nvPr/>
        </p:nvSpPr>
        <p:spPr bwMode="auto">
          <a:xfrm>
            <a:off x="2166910" y="714762"/>
            <a:ext cx="77772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7604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Ďakujeme za pozornosť</a:t>
            </a:r>
          </a:p>
        </p:txBody>
      </p:sp>
      <p:pic>
        <p:nvPicPr>
          <p:cNvPr id="14339" name="Obrázok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0563" y="2298700"/>
            <a:ext cx="5180012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4858982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5A31EFA9-BF87-4195-9B32-3D36602C6073}"/>
    </a:ext>
  </a:extLst>
</a:theme>
</file>

<file path=ppt/theme/theme2.xml><?xml version="1.0" encoding="utf-8"?>
<a:theme xmlns:a="http://schemas.openxmlformats.org/drawingml/2006/main" name="1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1394B60A-3AD6-4967-AC52-CEFA0244DF67}"/>
    </a:ext>
  </a:extLst>
</a:theme>
</file>

<file path=ppt/theme/theme3.xml><?xml version="1.0" encoding="utf-8"?>
<a:theme xmlns:a="http://schemas.openxmlformats.org/drawingml/2006/main" name="2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BDDBD036-F972-41B2-BE37-D4F0DF561025}"/>
    </a:ext>
  </a:extLst>
</a:theme>
</file>

<file path=ppt/theme/theme4.xml><?xml version="1.0" encoding="utf-8"?>
<a:theme xmlns:a="http://schemas.openxmlformats.org/drawingml/2006/main" name="Vlastný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1FE62929-A7DC-44AC-853E-BE43D77BC7D5}"/>
    </a:ext>
  </a:extLst>
</a:theme>
</file>

<file path=ppt/theme/theme5.xml><?xml version="1.0" encoding="utf-8"?>
<a:theme xmlns:a="http://schemas.openxmlformats.org/drawingml/2006/main" name="3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5A31EFA9-BF87-4195-9B32-3D36602C6073}"/>
    </a:ext>
  </a:extLst>
</a:theme>
</file>

<file path=ppt/theme/theme6.xml><?xml version="1.0" encoding="utf-8"?>
<a:theme xmlns:a="http://schemas.openxmlformats.org/drawingml/2006/main" name="7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5A31EFA9-BF87-4195-9B32-3D36602C6073}"/>
    </a:ext>
  </a:extLst>
</a:theme>
</file>

<file path=ppt/theme/theme7.xml><?xml version="1.0" encoding="utf-8"?>
<a:theme xmlns:a="http://schemas.openxmlformats.org/drawingml/2006/main" name="3_Default Theme">
  <a:themeElements>
    <a:clrScheme name="Custom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2E2E35"/>
      </a:accent1>
      <a:accent2>
        <a:srgbClr val="FFCCB7"/>
      </a:accent2>
      <a:accent3>
        <a:srgbClr val="9F9EA2"/>
      </a:accent3>
      <a:accent4>
        <a:srgbClr val="D7D5D4"/>
      </a:accent4>
      <a:accent5>
        <a:srgbClr val="2E2E35"/>
      </a:accent5>
      <a:accent6>
        <a:srgbClr val="9F9EA2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CeMS_sablona_201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5A31EFA9-BF87-4195-9B32-3D36602C6073}"/>
    </a:ext>
  </a:extLst>
</a:theme>
</file>

<file path=ppt/theme/theme9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šablóna cems_10_10_2019</Template>
  <TotalTime>269</TotalTime>
  <Words>2932</Words>
  <Application>Microsoft Office PowerPoint</Application>
  <PresentationFormat>Širokouhlá</PresentationFormat>
  <Paragraphs>204</Paragraphs>
  <Slides>37</Slides>
  <Notes>24</Notes>
  <HiddenSlides>0</HiddenSlides>
  <MMClips>0</MMClips>
  <ScaleCrop>false</ScaleCrop>
  <HeadingPairs>
    <vt:vector size="6" baseType="variant">
      <vt:variant>
        <vt:lpstr>Použité písma</vt:lpstr>
      </vt:variant>
      <vt:variant>
        <vt:i4>11</vt:i4>
      </vt:variant>
      <vt:variant>
        <vt:lpstr>Motív</vt:lpstr>
      </vt:variant>
      <vt:variant>
        <vt:i4>8</vt:i4>
      </vt:variant>
      <vt:variant>
        <vt:lpstr>Nadpisy snímok</vt:lpstr>
      </vt:variant>
      <vt:variant>
        <vt:i4>37</vt:i4>
      </vt:variant>
    </vt:vector>
  </HeadingPairs>
  <TitlesOfParts>
    <vt:vector size="56" baseType="lpstr">
      <vt:lpstr>Aptos</vt:lpstr>
      <vt:lpstr>Arial</vt:lpstr>
      <vt:lpstr>Calibri</vt:lpstr>
      <vt:lpstr>Calibri Light</vt:lpstr>
      <vt:lpstr>Harriet Display</vt:lpstr>
      <vt:lpstr>Montserrat</vt:lpstr>
      <vt:lpstr>Montserrat Hairline</vt:lpstr>
      <vt:lpstr>Source Sans Pro</vt:lpstr>
      <vt:lpstr>Source Sans Pro Light</vt:lpstr>
      <vt:lpstr>Times New Roman</vt:lpstr>
      <vt:lpstr>Wingdings</vt:lpstr>
      <vt:lpstr>Motív balíka Office</vt:lpstr>
      <vt:lpstr>1_Motív balíka Office</vt:lpstr>
      <vt:lpstr>2_Motív balíka Office</vt:lpstr>
      <vt:lpstr>Vlastný návrh</vt:lpstr>
      <vt:lpstr>3_Motív balíka Office</vt:lpstr>
      <vt:lpstr>7_Motív balíka Office</vt:lpstr>
      <vt:lpstr>3_Default Theme</vt:lpstr>
      <vt:lpstr>5_CeMS_sablona_2019</vt:lpstr>
      <vt:lpstr>Ekonomické aspekty riadenia kvality a dopad  kvality na ekonomickú efektívnosť  poľnohospodárskeho podniku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Priemysel 4.0</vt:lpstr>
      <vt:lpstr>Priemysel 4.0</vt:lpstr>
      <vt:lpstr>Priemysel 4.0</vt:lpstr>
      <vt:lpstr>Kvalita 4.0</vt:lpstr>
      <vt:lpstr>Kvalita 4.0</vt:lpstr>
      <vt:lpstr>Kvalita 4.0</vt:lpstr>
      <vt:lpstr>Kvalita 4.0</vt:lpstr>
      <vt:lpstr>Kvalita 4.0</vt:lpstr>
      <vt:lpstr>Kvalita 4.0</vt:lpstr>
      <vt:lpstr>Kvalita 4.0</vt:lpstr>
      <vt:lpstr>Kvalita 4.0</vt:lpstr>
      <vt:lpstr>Kvalita 4.0</vt:lpstr>
      <vt:lpstr>Kvalita 4.0</vt:lpstr>
      <vt:lpstr>Kvalita 4.0</vt:lpstr>
      <vt:lpstr>Kvalita 4.0</vt:lpstr>
      <vt:lpstr>Manažment kvality</vt:lpstr>
      <vt:lpstr>Manažment kvality</vt:lpstr>
      <vt:lpstr>Efektívnosť podnikov</vt:lpstr>
      <vt:lpstr>Efektívnosť podnikov</vt:lpstr>
      <vt:lpstr>Efektívnosť podnikov</vt:lpstr>
      <vt:lpstr>Efektívnosť podnikov</vt:lpstr>
      <vt:lpstr>Kvalita riadenia podnikov</vt:lpstr>
      <vt:lpstr>Kvalita riadenia podnikov</vt:lpstr>
      <vt:lpstr>Kvalita riadenia podnikov</vt:lpstr>
      <vt:lpstr>Kvalita riadenia podnikov</vt:lpstr>
      <vt:lpstr>Ekonomika kvality</vt:lpstr>
      <vt:lpstr>Kvalita poľnohospodárskych komodít</vt:lpstr>
      <vt:lpstr>Kvalita poľnohospodárskych komodít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Roman Serenčéš</dc:creator>
  <cp:lastModifiedBy>cemssk2@gmail.com</cp:lastModifiedBy>
  <cp:revision>32</cp:revision>
  <dcterms:created xsi:type="dcterms:W3CDTF">2024-08-26T15:31:34Z</dcterms:created>
  <dcterms:modified xsi:type="dcterms:W3CDTF">2024-09-11T20:34:10Z</dcterms:modified>
</cp:coreProperties>
</file>