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93" r:id="rId2"/>
    <p:sldMasterId id="2147483668" r:id="rId3"/>
    <p:sldMasterId id="2147483671" r:id="rId4"/>
    <p:sldMasterId id="2147483674" r:id="rId5"/>
    <p:sldMasterId id="2147483677" r:id="rId6"/>
    <p:sldMasterId id="2147483684" r:id="rId7"/>
  </p:sldMasterIdLst>
  <p:notesMasterIdLst>
    <p:notesMasterId r:id="rId34"/>
  </p:notesMasterIdLst>
  <p:handoutMasterIdLst>
    <p:handoutMasterId r:id="rId35"/>
  </p:handoutMasterIdLst>
  <p:sldIdLst>
    <p:sldId id="274" r:id="rId8"/>
    <p:sldId id="2394" r:id="rId9"/>
    <p:sldId id="2391" r:id="rId10"/>
    <p:sldId id="2775" r:id="rId11"/>
    <p:sldId id="2776" r:id="rId12"/>
    <p:sldId id="2777" r:id="rId13"/>
    <p:sldId id="2778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225" r:id="rId32"/>
    <p:sldId id="516" r:id="rId33"/>
  </p:sldIdLst>
  <p:sldSz cx="18288000" cy="10287000"/>
  <p:notesSz cx="6858000" cy="9144000"/>
  <p:embeddedFontLst>
    <p:embeddedFont>
      <p:font typeface="Arial Nova" panose="020B0504020202020204" pitchFamily="34" charset="0"/>
      <p:regular r:id="rId36"/>
      <p:bold r:id="rId37"/>
      <p:italic r:id="rId38"/>
      <p:boldItalic r:id="rId39"/>
    </p:embeddedFont>
    <p:embeddedFont>
      <p:font typeface="Arial Nova Bold" panose="020B0804020202020204" charset="0"/>
      <p:regular r:id="rId40"/>
      <p:bold r:id="rId41"/>
    </p:embeddedFont>
    <p:embeddedFont>
      <p:font typeface="Montserrat" panose="00000500000000000000" pitchFamily="2" charset="-18"/>
      <p:regular r:id="rId42"/>
      <p:bold r:id="rId43"/>
      <p:italic r:id="rId44"/>
      <p:boldItalic r:id="rId45"/>
    </p:embeddedFont>
    <p:embeddedFont>
      <p:font typeface="Raleway" pitchFamily="2" charset="-18"/>
      <p:regular r:id="rId46"/>
      <p:bold r:id="rId47"/>
      <p:italic r:id="rId48"/>
      <p:boldItalic r:id="rId49"/>
    </p:embeddedFont>
    <p:embeddedFont>
      <p:font typeface="Raleway Bold" charset="-18"/>
      <p:regular r:id="rId50"/>
      <p:bold r:id="rId51"/>
    </p:embeddedFont>
    <p:embeddedFont>
      <p:font typeface="Source Sans Pro" panose="020B0503030403020204" pitchFamily="34" charset="0"/>
      <p:regular r:id="rId52"/>
      <p:boldItalic r:id="rId53"/>
    </p:embeddedFont>
  </p:embeddedFontLst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3154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font" Target="fonts/font4.fntdata"/><Relationship Id="rId21" Type="http://schemas.openxmlformats.org/officeDocument/2006/relationships/slide" Target="slides/slide14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font" Target="fonts/font18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56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openxmlformats.org/officeDocument/2006/relationships/font" Target="fonts/font1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3.xml"/><Relationship Id="rId41" Type="http://schemas.openxmlformats.org/officeDocument/2006/relationships/font" Target="fonts/font6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57" Type="http://schemas.openxmlformats.org/officeDocument/2006/relationships/tableStyles" Target="tableStyles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font" Target="fonts/font9.fntdata"/><Relationship Id="rId52" Type="http://schemas.openxmlformats.org/officeDocument/2006/relationships/font" Target="fonts/font1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>
            <a:extLst>
              <a:ext uri="{FF2B5EF4-FFF2-40B4-BE49-F238E27FC236}">
                <a16:creationId xmlns:a16="http://schemas.microsoft.com/office/drawing/2014/main" id="{167CB5B3-D934-1262-1EF2-DDDABDE481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60095776-2F1D-2F39-6B30-3ED58B8295B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15A874F-B231-E17F-15E2-3E2CE5334A1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154793-1A8C-4EB3-A741-87023642A1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038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170B1-1410-46E9-B63C-4DD62599894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424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CB2011E4-3069-0A9F-9031-9257627011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167E09F2-4342-8073-022C-6810FC1F16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 altLang="sk-SK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184495D6-1B63-9B8E-C344-CCEF4B1AE6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1827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7F795D-2BAC-4387-98C4-524DF4EF05BA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18272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573BF9A5-8352-4C28-958F-87060EA050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3D7A5E5B-0881-85ED-3FE1-9DBFD566BB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 altLang="sk-SK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5F0B270D-5AC3-3AD0-F901-CDA867946F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931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931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931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931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1931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3CADF6-E574-465B-A1F5-F6B17D9A483B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pPr marL="0" marR="0" lvl="0" indent="0" algn="r" defTabSz="1931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5BA96F18-344F-0254-B454-7DF4EB4FC1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95713E60-A106-0888-1F8B-8432C77EFD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 altLang="sk-SK" dirty="0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727FBB2C-B0DC-9E22-0CFE-42F9911115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1827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D6EB36-98A0-4F59-87CA-7B71F952A8EC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1827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>
            <a:extLst>
              <a:ext uri="{FF2B5EF4-FFF2-40B4-BE49-F238E27FC236}">
                <a16:creationId xmlns:a16="http://schemas.microsoft.com/office/drawing/2014/main" id="{81DBBA62-523D-69F6-8015-4DCD3EC2F2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74755" name="Notes Placeholder 2">
            <a:extLst>
              <a:ext uri="{FF2B5EF4-FFF2-40B4-BE49-F238E27FC236}">
                <a16:creationId xmlns:a16="http://schemas.microsoft.com/office/drawing/2014/main" id="{9BCF9510-A0F3-8E37-BD08-C1040C23F4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sk-SK" altLang="sk-SK"/>
              <a:t>V oblasti vzdelávania Vám aktuálne ponúkame široké portfólio vyše 230tich odborných aj soft-skills školení, pričom</a:t>
            </a:r>
          </a:p>
          <a:p>
            <a:r>
              <a:rPr lang="sk-SK" altLang="sk-SK"/>
              <a:t>takmer každý mesiac našu ponuku dopĺňame o témy, ktoré Vás trápia. Väčšina školení je akreditovaných zo strany Ministerstva školstva, vedy a výskumu SR.</a:t>
            </a:r>
          </a:p>
          <a:p>
            <a:r>
              <a:rPr lang="sk-SK" altLang="sk-SK"/>
              <a:t>Školenia organizujeme jednak ako otvorené verejné kurzy, aktuálne online formou alebo naši lektori prichádzajú ku Vám,</a:t>
            </a:r>
          </a:p>
          <a:p>
            <a:r>
              <a:rPr lang="sk-SK" altLang="sk-SK"/>
              <a:t>prostredníctvom in-house školení či praktických workshopov. V prípade záujmu pre Vás radi zorganizujeme aj tímový či individuálny rozvojový program, coaching a niektoré témy môžete individuálne absolvovať formou našich e-learningov.</a:t>
            </a:r>
          </a:p>
        </p:txBody>
      </p:sp>
      <p:sp>
        <p:nvSpPr>
          <p:cNvPr id="74756" name="Slide Number Placeholder 3">
            <a:extLst>
              <a:ext uri="{FF2B5EF4-FFF2-40B4-BE49-F238E27FC236}">
                <a16:creationId xmlns:a16="http://schemas.microsoft.com/office/drawing/2014/main" id="{E5785D7A-140B-7E51-88E0-4F5BA7D0D7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1931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CA8BA2-8688-445D-AC9D-025D3197822D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pPr marL="0" marR="0" lvl="0" indent="0" algn="r" defTabSz="1931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>
            <a:extLst>
              <a:ext uri="{FF2B5EF4-FFF2-40B4-BE49-F238E27FC236}">
                <a16:creationId xmlns:a16="http://schemas.microsoft.com/office/drawing/2014/main" id="{1916C9B9-263D-B3AA-C822-C817951349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78851" name="Notes Placeholder 2">
            <a:extLst>
              <a:ext uri="{FF2B5EF4-FFF2-40B4-BE49-F238E27FC236}">
                <a16:creationId xmlns:a16="http://schemas.microsoft.com/office/drawing/2014/main" id="{E3C310C1-BF50-4A23-4793-6FA36469B0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sk-SK" altLang="sk-SK"/>
              <a:t>Našou najväčšou konkurenčnou výhodou je náš tím vyše 120tich externých audítorov, lektorov a technických expertov,</a:t>
            </a:r>
          </a:p>
          <a:p>
            <a:r>
              <a:rPr lang="sk-SK" altLang="sk-SK"/>
              <a:t>ktorí majú minimálne 15 rokov odbornej praxe v danom odvetví a oblasti, ktorú školia, takže Vám vedia poskytnúť dostatok praktických tipov či príkladov pre lepšie pochopenie obsahu školenia.</a:t>
            </a:r>
          </a:p>
        </p:txBody>
      </p:sp>
      <p:sp>
        <p:nvSpPr>
          <p:cNvPr id="78852" name="Slide Number Placeholder 3">
            <a:extLst>
              <a:ext uri="{FF2B5EF4-FFF2-40B4-BE49-F238E27FC236}">
                <a16:creationId xmlns:a16="http://schemas.microsoft.com/office/drawing/2014/main" id="{749FC0FA-01EB-E9BB-0B46-184C8C4EF6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1931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A807CE-1185-45B1-9807-8B0596E81B00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pPr marL="0" marR="0" lvl="0" indent="0" algn="r" defTabSz="1931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>
            <a:extLst>
              <a:ext uri="{FF2B5EF4-FFF2-40B4-BE49-F238E27FC236}">
                <a16:creationId xmlns:a16="http://schemas.microsoft.com/office/drawing/2014/main" id="{3AA64C9C-E9C1-E001-044C-90730F2704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80899" name="Notes Placeholder 2">
            <a:extLst>
              <a:ext uri="{FF2B5EF4-FFF2-40B4-BE49-F238E27FC236}">
                <a16:creationId xmlns:a16="http://schemas.microsoft.com/office/drawing/2014/main" id="{515D9984-6AF6-98C9-5699-8425878BAF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 altLang="sk-SK"/>
          </a:p>
        </p:txBody>
      </p:sp>
      <p:sp>
        <p:nvSpPr>
          <p:cNvPr id="80900" name="Slide Number Placeholder 3">
            <a:extLst>
              <a:ext uri="{FF2B5EF4-FFF2-40B4-BE49-F238E27FC236}">
                <a16:creationId xmlns:a16="http://schemas.microsoft.com/office/drawing/2014/main" id="{4A8229E3-3CD8-52F5-1CC0-680123D17C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1931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439811-3B65-4E35-8C46-75CC494EC2C5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pPr marL="0" marR="0" lvl="0" indent="0" algn="r" defTabSz="1931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Slide Image Placeholder 1">
            <a:extLst>
              <a:ext uri="{FF2B5EF4-FFF2-40B4-BE49-F238E27FC236}">
                <a16:creationId xmlns:a16="http://schemas.microsoft.com/office/drawing/2014/main" id="{28B2EC72-4E5D-4A4C-A32B-8986F4720F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Notes Placeholder 2">
            <a:extLst>
              <a:ext uri="{FF2B5EF4-FFF2-40B4-BE49-F238E27FC236}">
                <a16:creationId xmlns:a16="http://schemas.microsoft.com/office/drawing/2014/main" id="{A83CF196-3A81-4652-9373-16D85EB84B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k-SK"/>
          </a:p>
        </p:txBody>
      </p:sp>
      <p:sp>
        <p:nvSpPr>
          <p:cNvPr id="260100" name="Slide Number Placeholder 3">
            <a:extLst>
              <a:ext uri="{FF2B5EF4-FFF2-40B4-BE49-F238E27FC236}">
                <a16:creationId xmlns:a16="http://schemas.microsoft.com/office/drawing/2014/main" id="{A6C253B7-05DE-447F-B5F0-96A0F45540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1827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DACA7C-B324-4F7F-B929-85C795B4CB91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18272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337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gif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B58CE-85D4-48DF-BE65-E45BFFBA0B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575185"/>
            <a:ext cx="13716000" cy="1268132"/>
          </a:xfrm>
        </p:spPr>
        <p:txBody>
          <a:bodyPr anchor="b">
            <a:normAutofit/>
          </a:bodyPr>
          <a:lstStyle>
            <a:lvl1pPr algn="ctr">
              <a:defRPr sz="4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D23E442-01EA-42FE-A025-8D01EE569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26598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sk-SK"/>
              <a:t>Kliknutím upravte štýl predlohy podnadpisu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125D9D8B-B045-FFDB-22D5-149A3B704C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23" y="8561426"/>
            <a:ext cx="1786478" cy="1191218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F6901795-0432-EA6C-9706-AB32B4D0F4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7499" y="8704653"/>
            <a:ext cx="3416501" cy="904765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064E7903-F05A-E248-CADA-618B713C9807}"/>
              </a:ext>
            </a:extLst>
          </p:cNvPr>
          <p:cNvSpPr txBox="1"/>
          <p:nvPr userDrawn="1"/>
        </p:nvSpPr>
        <p:spPr>
          <a:xfrm>
            <a:off x="2667000" y="8879361"/>
            <a:ext cx="8784708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Európsky poľnohospodársky fond pre rozvoj vidieka: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Európa investuje do vidieckych oblastí</a:t>
            </a: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6DF44EA1-1D3B-DD9E-2C0D-BDDC6F119C2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8723130"/>
            <a:ext cx="3158300" cy="98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3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1468FF-5F4C-4EF7-BBBD-4D49364E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B8AF872-FD1A-4123-BE60-164F0302D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34340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0B0F65-B1E4-4294-AB19-6BC54028D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10"/>
            <a:ext cx="15773400" cy="1239326"/>
          </a:xfrm>
        </p:spPr>
        <p:txBody>
          <a:bodyPr anchor="b">
            <a:normAutofit/>
          </a:bodyPr>
          <a:lstStyle>
            <a:lvl1pPr>
              <a:defRPr sz="4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154FACC-F403-463E-9D50-01E615E8D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893220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315406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0106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7577A-88B5-4143-AAC9-1F282024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3109F34B-3014-46D2-934A-9361C87E6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9C4E764-F963-4DD7-BFE7-7E9EE7E13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F4129602-8B2A-47D6-81C4-16901626A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84A7213-868E-4E66-AB48-866D53B574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107725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84D136-1CDF-42F3-94D7-CB73E1EA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FA62DA34-888A-45BA-8727-D3A72AF35E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65CED5C-0876-41F4-AF02-259F0BCC7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3FB68B3-CDE3-4F92-9246-4498CD5AC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47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48B8ABCF-AE26-C24B-0244-FEADEDFA1C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50" y="8574870"/>
            <a:ext cx="1769021" cy="1179578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DE7DD170-4E9D-9AE7-7F49-B27051D13A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0569" y="8838822"/>
            <a:ext cx="3457514" cy="915626"/>
          </a:xfrm>
          <a:prstGeom prst="rect">
            <a:avLst/>
          </a:prstGeom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0EDEF7AB-EFB9-398A-E70C-F1782BD9DA1F}"/>
              </a:ext>
            </a:extLst>
          </p:cNvPr>
          <p:cNvSpPr txBox="1"/>
          <p:nvPr userDrawn="1"/>
        </p:nvSpPr>
        <p:spPr>
          <a:xfrm>
            <a:off x="2743200" y="8945044"/>
            <a:ext cx="10480840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Európsky poľnohospodársky fond pre rozvoj vidieka: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Európa investuje do vidieckych oblastí</a:t>
            </a: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1D82FF29-9406-F3E0-A5E6-55284FFAB79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8752584"/>
            <a:ext cx="3200400" cy="100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056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8FEDC1-921F-144A-CA00-F0288FD0D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5AFE3E6A-54B2-E17E-00F0-3975C96A6A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50" y="8574870"/>
            <a:ext cx="1769021" cy="1179578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B21DC3A6-CB8A-CC03-5755-EDF080F5CE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7400" y="8872410"/>
            <a:ext cx="3330683" cy="882038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24D2FB31-8AEF-87C8-BF9C-87CFABBD7B44}"/>
              </a:ext>
            </a:extLst>
          </p:cNvPr>
          <p:cNvSpPr txBox="1"/>
          <p:nvPr userDrawn="1"/>
        </p:nvSpPr>
        <p:spPr>
          <a:xfrm>
            <a:off x="2743200" y="8945044"/>
            <a:ext cx="10480840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Európsky poľnohospodársky fond pre rozvoj vidieka: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Európa investuje do vidieckych oblastí</a:t>
            </a: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AE07E7FB-2662-F742-120C-E79381EF8E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8752584"/>
            <a:ext cx="3200400" cy="100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610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6F25E4-0581-20A2-20C7-60794B4E2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5D207D6-86C0-DA6E-0BA6-212B735E95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45AE65C-0AC3-4059-F67F-7F90F4F54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3093F-7D9A-441A-B3DC-67FDE4C67DCB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EF18B63-F26F-34C8-6F49-25EE26D07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3195987-C826-D93E-F638-675D810A6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ADDB1-E85D-4FE4-8D31-BDDB6ECCB8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94477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929423-1BB6-B884-FF69-6EA39B0DD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D822055-0F9B-F592-A092-D02752CB5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80A389A-AE33-670A-1008-6640CB869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3093F-7D9A-441A-B3DC-67FDE4C67DCB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4D9A200-265E-D530-DF23-3DB6EE291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68CE369-B6B1-7CB0-0AD9-BBCEBD2CE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ADDB1-E85D-4FE4-8D31-BDDB6ECCB8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37682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67E6E1-47FB-5FC5-361B-29D116A72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1214A7E-3A1A-A3DA-9765-27B692F4F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D0DBBEA-F3A3-A769-2C9D-C96855D99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3093F-7D9A-441A-B3DC-67FDE4C67DCB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1E89640-0A6C-1441-401A-10206F41E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F12EA33-0C01-3823-9F93-0E27457FC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ADDB1-E85D-4FE4-8D31-BDDB6ECCB8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71602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7F651D-22F8-0A3D-DAB2-DF95BCF51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7CE762D-A02D-877C-8379-DDFD6B942A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CC7296D-826F-F22C-1D51-AF3CFDD6B7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5F92B1B-4D0A-08CE-26A9-52C987271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3093F-7D9A-441A-B3DC-67FDE4C67DCB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AFD487D9-4D8C-6377-E294-58D8A4DB8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EAF8AFB-91DF-95E1-EC8A-8047E19C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ADDB1-E85D-4FE4-8D31-BDDB6ECCB8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12395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9D5984-F018-D1E1-FF3A-B7B28D3F2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5CC9D7E-A6B8-B15D-BC98-3EA4483D6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071A0BC4-099E-622C-F2C6-5BF92F6A28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BECA708-12DB-8F27-B244-D2F51E2D24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44ED9B3E-04EB-D44D-6C04-14F92C3032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ABE4A14A-9B92-83C5-22F1-81FA401AE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3093F-7D9A-441A-B3DC-67FDE4C67DCB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233847DE-45D3-B29E-7545-0502CA51D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F5EBD443-A89A-37FA-DCDA-127EFFA97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ADDB1-E85D-4FE4-8D31-BDDB6ECCB8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36642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DF03C3-5C0F-7056-A389-6BC8FF6B3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E613FEF2-2DE4-BB20-2B6C-453CFC3B4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3093F-7D9A-441A-B3DC-67FDE4C67DCB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4F609B30-8715-E519-C91B-2354AF168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F26D7B4-C3F1-6386-6D00-23E996995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ADDB1-E85D-4FE4-8D31-BDDB6ECCB8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54344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93D038B1-0BE0-842E-89FB-E1B555CDF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3093F-7D9A-441A-B3DC-67FDE4C67DCB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D398DF6B-15AC-5F08-06A5-F83C69C25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9AC84891-992C-A951-3B5D-157243F4A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ADDB1-E85D-4FE4-8D31-BDDB6ECCB8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11520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F61D8F-FD7B-D3D8-B6E8-18015B087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393FBCF-6BC7-5404-CE6F-823120429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0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511DABF-9407-145D-F2D4-A37366B9C7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CEF7BD6A-517D-10A9-6C13-FDD167C95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3093F-7D9A-441A-B3DC-67FDE4C67DCB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A70C320C-1AD1-A180-D12D-ECD5A2CD0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F5C995D7-2E03-8993-4868-4B570A36A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ADDB1-E85D-4FE4-8D31-BDDB6ECCB8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201240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0CCB4D-2B08-C259-7EA2-1A33E207A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9F583D81-E489-575F-4CDD-AACAD33E93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04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9ACE451-9CBE-9356-58A2-BC2411D3AF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18D7AFB-0B66-1940-42F3-B21B9F735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3093F-7D9A-441A-B3DC-67FDE4C67DCB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CDBE3E4-A6BA-F402-3A7F-F46F45434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F8BFF4B6-911B-D39F-DE62-57C51FB9B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ADDB1-E85D-4FE4-8D31-BDDB6ECCB8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12406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F1DFAF-486D-56BD-8AD8-9C1EF8477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367F1328-E5E7-5813-5818-C5548488BA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B6D108-C1EE-1842-7D7D-F05E71990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3093F-7D9A-441A-B3DC-67FDE4C67DCB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3564AD5-42F4-F066-A5A2-BC79FE420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459483C-96BD-C191-4AFE-4DE8E6F48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ADDB1-E85D-4FE4-8D31-BDDB6ECCB8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8774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45B4D460-4DED-CB03-3D58-58DFD62A98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8550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8AB2D271-2840-6F21-925D-306CB553C9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77650" cy="871855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D88ECB1-7BC1-1FD9-B31D-1E1AAD249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3093F-7D9A-441A-B3DC-67FDE4C67DCB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89E32E5-EC75-4C0F-007A-4253E2C4A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EEBFC14-7A0F-D7CE-4122-53AEA8DD4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ADDB1-E85D-4FE4-8D31-BDDB6ECCB8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916013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470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299" y="547688"/>
            <a:ext cx="7600415" cy="1988345"/>
          </a:xfrm>
          <a:prstGeom prst="rect">
            <a:avLst/>
          </a:prstGeo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1945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601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8886" y="750093"/>
            <a:ext cx="7600415" cy="1988345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85900" y="2738438"/>
            <a:ext cx="7772400" cy="6527007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86900" y="2738438"/>
            <a:ext cx="7772400" cy="6527007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9569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AF558C46-92EC-4667-B5F8-36660D60AE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E6A0C340-2B43-421E-9041-4077357F21B9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EF3B3961-237B-48C7-8E64-CA21F9DF1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A4A2633-D6FF-41AA-84D6-678F0423E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7206A3B-A7A8-487E-A908-32B61D68AB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6495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jec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3616106" y="3713357"/>
            <a:ext cx="2676990" cy="26930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9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30"/>
          </p:nvPr>
        </p:nvSpPr>
        <p:spPr>
          <a:xfrm>
            <a:off x="13616106" y="6640553"/>
            <a:ext cx="2676990" cy="26930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9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31"/>
          </p:nvPr>
        </p:nvSpPr>
        <p:spPr>
          <a:xfrm>
            <a:off x="10704878" y="6640553"/>
            <a:ext cx="2676990" cy="26930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9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32"/>
          </p:nvPr>
        </p:nvSpPr>
        <p:spPr>
          <a:xfrm>
            <a:off x="7810385" y="6640553"/>
            <a:ext cx="2676990" cy="26930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9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33"/>
          </p:nvPr>
        </p:nvSpPr>
        <p:spPr>
          <a:xfrm>
            <a:off x="1987929" y="6640553"/>
            <a:ext cx="2676990" cy="26930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9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34"/>
          </p:nvPr>
        </p:nvSpPr>
        <p:spPr>
          <a:xfrm>
            <a:off x="13616106" y="802889"/>
            <a:ext cx="2676990" cy="26930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9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35"/>
          </p:nvPr>
        </p:nvSpPr>
        <p:spPr>
          <a:xfrm>
            <a:off x="10704878" y="802889"/>
            <a:ext cx="2676990" cy="26930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9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36"/>
          </p:nvPr>
        </p:nvSpPr>
        <p:spPr>
          <a:xfrm>
            <a:off x="7810385" y="802889"/>
            <a:ext cx="2676990" cy="26930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9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37"/>
          </p:nvPr>
        </p:nvSpPr>
        <p:spPr>
          <a:xfrm>
            <a:off x="1987929" y="802889"/>
            <a:ext cx="2676990" cy="26930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9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29"/>
          </p:nvPr>
        </p:nvSpPr>
        <p:spPr>
          <a:xfrm>
            <a:off x="1987929" y="3713357"/>
            <a:ext cx="2676990" cy="26930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9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38"/>
          </p:nvPr>
        </p:nvSpPr>
        <p:spPr>
          <a:xfrm>
            <a:off x="4899156" y="6640553"/>
            <a:ext cx="2676990" cy="26930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9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39"/>
          </p:nvPr>
        </p:nvSpPr>
        <p:spPr>
          <a:xfrm>
            <a:off x="4899156" y="802889"/>
            <a:ext cx="2676990" cy="26930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9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68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:fade/>
      </p:transition>
    </mc:Choice>
    <mc:Fallback xmlns="">
      <p:transition spd="slow" advClick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B58CE-85D4-48DF-BE65-E45BFFBA0B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575185"/>
            <a:ext cx="13716000" cy="1268132"/>
          </a:xfrm>
        </p:spPr>
        <p:txBody>
          <a:bodyPr anchor="b">
            <a:normAutofit/>
          </a:bodyPr>
          <a:lstStyle>
            <a:lvl1pPr algn="ctr">
              <a:defRPr sz="4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D23E442-01EA-42FE-A025-8D01EE569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26598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sk-SK"/>
              <a:t>Kliknutím upravte štýl predlohy podnadpisu</a:t>
            </a:r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F41CCA2D-B544-3FF0-7F01-4711F940FD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50" y="8574870"/>
            <a:ext cx="1769021" cy="1179578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BECDA823-13D6-20AE-279B-D2C1B8B236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7400" y="8872410"/>
            <a:ext cx="3330683" cy="882038"/>
          </a:xfrm>
          <a:prstGeom prst="rect">
            <a:avLst/>
          </a:prstGeom>
        </p:spPr>
      </p:pic>
      <p:sp>
        <p:nvSpPr>
          <p:cNvPr id="14" name="BlokTextu 13">
            <a:extLst>
              <a:ext uri="{FF2B5EF4-FFF2-40B4-BE49-F238E27FC236}">
                <a16:creationId xmlns:a16="http://schemas.microsoft.com/office/drawing/2014/main" id="{E24079AF-2751-9869-0165-D29669D57715}"/>
              </a:ext>
            </a:extLst>
          </p:cNvPr>
          <p:cNvSpPr txBox="1"/>
          <p:nvPr userDrawn="1"/>
        </p:nvSpPr>
        <p:spPr>
          <a:xfrm>
            <a:off x="2743200" y="8945044"/>
            <a:ext cx="10480840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Európsky poľnohospodársky fond pre rozvoj vidieka: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Európa investuje do vidieckych oblastí</a:t>
            </a: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5" name="Obrázok 14">
            <a:extLst>
              <a:ext uri="{FF2B5EF4-FFF2-40B4-BE49-F238E27FC236}">
                <a16:creationId xmlns:a16="http://schemas.microsoft.com/office/drawing/2014/main" id="{0818904D-0949-79D6-EF49-12A391B7654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8752584"/>
            <a:ext cx="3200400" cy="100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41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1468FF-5F4C-4EF7-BBBD-4D49364E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B8AF872-FD1A-4123-BE60-164F0302D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9400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0B0F65-B1E4-4294-AB19-6BC54028D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10"/>
            <a:ext cx="15773400" cy="1239326"/>
          </a:xfrm>
        </p:spPr>
        <p:txBody>
          <a:bodyPr anchor="b">
            <a:normAutofit/>
          </a:bodyPr>
          <a:lstStyle>
            <a:lvl1pPr>
              <a:defRPr sz="4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154FACC-F403-463E-9D50-01E615E8D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893220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201610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4058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7577A-88B5-4143-AAC9-1F282024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3109F34B-3014-46D2-934A-9361C87E6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9C4E764-F963-4DD7-BFE7-7E9EE7E13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F4129602-8B2A-47D6-81C4-16901626A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84A7213-868E-4E66-AB48-866D53B574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416816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84D136-1CDF-42F3-94D7-CB73E1EA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FA62DA34-888A-45BA-8727-D3A72AF35E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9CC0EC3D-5C18-48FE-AD31-7C585D4F94EE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65CED5C-0876-41F4-AF02-259F0BCC7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3FB68B3-CDE3-4F92-9246-4498CD5AC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E687C9E7-4B30-433C-BC03-86D8A80941A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1072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41"/>
          </p:nvPr>
        </p:nvSpPr>
        <p:spPr>
          <a:xfrm>
            <a:off x="13754991" y="0"/>
            <a:ext cx="4533015" cy="10287000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19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42"/>
          </p:nvPr>
        </p:nvSpPr>
        <p:spPr>
          <a:xfrm>
            <a:off x="9144002" y="6"/>
            <a:ext cx="4426077" cy="5034777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19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55099604"/>
      </p:ext>
    </p:extLst>
  </p:cSld>
  <p:clrMapOvr>
    <a:masterClrMapping/>
  </p:clrMapOvr>
  <p:transition spd="slow" advClick="0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B58CE-85D4-48DF-BE65-E45BFFBA0B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575185"/>
            <a:ext cx="13716000" cy="1268132"/>
          </a:xfrm>
        </p:spPr>
        <p:txBody>
          <a:bodyPr anchor="b">
            <a:normAutofit/>
          </a:bodyPr>
          <a:lstStyle>
            <a:lvl1pPr algn="ctr">
              <a:defRPr sz="4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D23E442-01EA-42FE-A025-8D01EE569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26598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sk-SK"/>
              <a:t>Kliknutím upravte štýl predlohy podnadpisu</a:t>
            </a:r>
          </a:p>
        </p:txBody>
      </p:sp>
    </p:spTree>
    <p:extLst>
      <p:ext uri="{BB962C8B-B14F-4D97-AF65-F5344CB8AC3E}">
        <p14:creationId xmlns:p14="http://schemas.microsoft.com/office/powerpoint/2010/main" val="211121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1468FF-5F4C-4EF7-BBBD-4D49364E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B8AF872-FD1A-4123-BE60-164F0302D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11804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0B0F65-B1E4-4294-AB19-6BC54028D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10"/>
            <a:ext cx="15773400" cy="1239326"/>
          </a:xfrm>
        </p:spPr>
        <p:txBody>
          <a:bodyPr anchor="b">
            <a:normAutofit/>
          </a:bodyPr>
          <a:lstStyle>
            <a:lvl1pPr>
              <a:defRPr sz="4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154FACC-F403-463E-9D50-01E615E8D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893220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308372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5643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7577A-88B5-4143-AAC9-1F282024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3109F34B-3014-46D2-934A-9361C87E6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9C4E764-F963-4DD7-BFE7-7E9EE7E13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F4129602-8B2A-47D6-81C4-16901626A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84A7213-868E-4E66-AB48-866D53B574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398299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84D136-1CDF-42F3-94D7-CB73E1EA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FA62DA34-888A-45BA-8727-D3A72AF35E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A72625F2-DAC3-431C-9D70-92D8BBFC0A83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65CED5C-0876-41F4-AF02-259F0BCC7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3FB68B3-CDE3-4F92-9246-4498CD5AC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fld id="{5C9C11D3-94A4-407A-9AE2-A0B59A99A3F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433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50"/>
          </p:nvPr>
        </p:nvSpPr>
        <p:spPr>
          <a:xfrm>
            <a:off x="12048083" y="2274849"/>
            <a:ext cx="4006808" cy="587111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9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51"/>
          </p:nvPr>
        </p:nvSpPr>
        <p:spPr>
          <a:xfrm>
            <a:off x="7234444" y="2274849"/>
            <a:ext cx="4006808" cy="587111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9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86132639"/>
      </p:ext>
    </p:extLst>
  </p:cSld>
  <p:clrMapOvr>
    <a:masterClrMapping/>
  </p:clrMapOvr>
  <p:transition spd="slow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5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/>
          <p:nvPr/>
        </p:nvCxnSpPr>
        <p:spPr>
          <a:xfrm>
            <a:off x="4498259" y="2064774"/>
            <a:ext cx="9291483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ok 9">
            <a:extLst>
              <a:ext uri="{FF2B5EF4-FFF2-40B4-BE49-F238E27FC236}">
                <a16:creationId xmlns:a16="http://schemas.microsoft.com/office/drawing/2014/main" id="{BB99FD6B-5679-41AE-9A10-AA598FE3A39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1124" y="345282"/>
            <a:ext cx="3200400" cy="138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703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92" r:id="rId8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xStyles>
    <p:titleStyle>
      <a:lvl1pPr algn="ctr" defTabSz="1371600" rtl="0" eaLnBrk="1" latinLnBrk="0" hangingPunct="1">
        <a:lnSpc>
          <a:spcPct val="90000"/>
        </a:lnSpc>
        <a:spcBef>
          <a:spcPct val="0"/>
        </a:spcBef>
        <a:buNone/>
        <a:defRPr sz="42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1407A531-49A5-B013-221E-D4BAD3188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0407BA9-B9B4-4CD4-4EE9-CB9CC0B4B7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6300390-8CE4-F479-D471-38852AE751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3093F-7D9A-441A-B3DC-67FDE4C67DCB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BC808F6-E2DE-E067-246F-F36AB901E2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E168A58-DE21-6844-6584-17E1192773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ADDB1-E85D-4FE4-8D31-BDDB6ECCB8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31411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299" y="547688"/>
            <a:ext cx="7600415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7600416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>
            <a:cxnSpLocks/>
          </p:cNvCxnSpPr>
          <p:nvPr/>
        </p:nvCxnSpPr>
        <p:spPr>
          <a:xfrm>
            <a:off x="2088346" y="2346786"/>
            <a:ext cx="5974613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0229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xStyles>
    <p:titleStyle>
      <a:lvl1pPr algn="ctr" defTabSz="1371600" rtl="0" eaLnBrk="1" latinLnBrk="0" hangingPunct="1">
        <a:lnSpc>
          <a:spcPct val="90000"/>
        </a:lnSpc>
        <a:spcBef>
          <a:spcPct val="0"/>
        </a:spcBef>
        <a:buNone/>
        <a:defRPr sz="36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8641" y="727150"/>
            <a:ext cx="7600415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58642" y="2917899"/>
            <a:ext cx="7600416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>
            <a:cxnSpLocks/>
          </p:cNvCxnSpPr>
          <p:nvPr/>
        </p:nvCxnSpPr>
        <p:spPr>
          <a:xfrm>
            <a:off x="10689688" y="2526248"/>
            <a:ext cx="5974613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594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xStyles>
    <p:titleStyle>
      <a:lvl1pPr algn="ctr" defTabSz="1371600" rtl="0" eaLnBrk="1" latinLnBrk="0" hangingPunct="1">
        <a:lnSpc>
          <a:spcPct val="90000"/>
        </a:lnSpc>
        <a:spcBef>
          <a:spcPct val="0"/>
        </a:spcBef>
        <a:buNone/>
        <a:defRPr sz="36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771E9376-B933-488E-BFB3-BD9569D6E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7643D1A3-8469-4D9E-A6D1-EC2F62799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052793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xStyles>
    <p:titleStyle>
      <a:lvl1pPr algn="ctr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/>
          <p:nvPr/>
        </p:nvCxnSpPr>
        <p:spPr>
          <a:xfrm>
            <a:off x="4498259" y="2064774"/>
            <a:ext cx="9291483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ok 9">
            <a:extLst>
              <a:ext uri="{FF2B5EF4-FFF2-40B4-BE49-F238E27FC236}">
                <a16:creationId xmlns:a16="http://schemas.microsoft.com/office/drawing/2014/main" id="{BB99FD6B-5679-41AE-9A10-AA598FE3A39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1124" y="345282"/>
            <a:ext cx="3200400" cy="138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24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705" r:id="rId7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xStyles>
    <p:titleStyle>
      <a:lvl1pPr algn="ctr" defTabSz="1371600" rtl="0" eaLnBrk="1" latinLnBrk="0" hangingPunct="1">
        <a:lnSpc>
          <a:spcPct val="90000"/>
        </a:lnSpc>
        <a:spcBef>
          <a:spcPct val="0"/>
        </a:spcBef>
        <a:buNone/>
        <a:defRPr sz="42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/>
          <p:nvPr/>
        </p:nvCxnSpPr>
        <p:spPr>
          <a:xfrm>
            <a:off x="4498259" y="2064774"/>
            <a:ext cx="9291483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ok 9">
            <a:extLst>
              <a:ext uri="{FF2B5EF4-FFF2-40B4-BE49-F238E27FC236}">
                <a16:creationId xmlns:a16="http://schemas.microsoft.com/office/drawing/2014/main" id="{BB99FD6B-5679-41AE-9A10-AA598FE3A39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1124" y="345282"/>
            <a:ext cx="3200400" cy="138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49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1371600" rtl="0" eaLnBrk="1" latinLnBrk="0" hangingPunct="1">
        <a:lnSpc>
          <a:spcPct val="90000"/>
        </a:lnSpc>
        <a:spcBef>
          <a:spcPct val="0"/>
        </a:spcBef>
        <a:buNone/>
        <a:defRPr sz="42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ems-cz.com/" TargetMode="External"/><Relationship Id="rId3" Type="http://schemas.openxmlformats.org/officeDocument/2006/relationships/image" Target="../media/image19.jpeg"/><Relationship Id="rId7" Type="http://schemas.openxmlformats.org/officeDocument/2006/relationships/hyperlink" Target="http://www.cems.s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hyperlink" Target="http://www.cems-de.com/" TargetMode="External"/><Relationship Id="rId4" Type="http://schemas.openxmlformats.org/officeDocument/2006/relationships/image" Target="../media/image20.png"/><Relationship Id="rId9" Type="http://schemas.openxmlformats.org/officeDocument/2006/relationships/hyperlink" Target="http://www.cems-en.com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2.png"/><Relationship Id="rId11" Type="http://schemas.openxmlformats.org/officeDocument/2006/relationships/image" Target="../media/image37.jpe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24299" y="723900"/>
            <a:ext cx="10605248" cy="1268132"/>
          </a:xfrm>
        </p:spPr>
        <p:txBody>
          <a:bodyPr>
            <a:noAutofit/>
          </a:bodyPr>
          <a:lstStyle/>
          <a:p>
            <a:r>
              <a:rPr lang="sk-SK" b="1" dirty="0"/>
              <a:t>INOVÁCIE VO VÝROBE A ICH VÝZNAM PRE MANAŽÉRSKE SYSTÉMY KVALITY</a:t>
            </a:r>
            <a:br>
              <a:rPr lang="sk-SK" b="1" dirty="0"/>
            </a:br>
            <a:r>
              <a:rPr lang="sk-SK" b="1" dirty="0"/>
              <a:t>1.časť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963400" y="7517143"/>
            <a:ext cx="6145307" cy="595898"/>
          </a:xfrm>
        </p:spPr>
        <p:txBody>
          <a:bodyPr>
            <a:normAutofit/>
          </a:bodyPr>
          <a:lstStyle/>
          <a:p>
            <a:r>
              <a:rPr lang="sk-SK" sz="3000" b="1" dirty="0"/>
              <a:t>Ing. Ľubomír Kubinec</a:t>
            </a:r>
          </a:p>
        </p:txBody>
      </p:sp>
      <p:pic>
        <p:nvPicPr>
          <p:cNvPr id="4" name="Obrázok 7">
            <a:extLst>
              <a:ext uri="{FF2B5EF4-FFF2-40B4-BE49-F238E27FC236}">
                <a16:creationId xmlns:a16="http://schemas.microsoft.com/office/drawing/2014/main" id="{85758306-FADF-211C-CC91-7DE8BBBC3F7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6433" y="2781454"/>
            <a:ext cx="9713114" cy="4724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924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ástupný text 2">
            <a:extLst>
              <a:ext uri="{FF2B5EF4-FFF2-40B4-BE49-F238E27FC236}">
                <a16:creationId xmlns:a16="http://schemas.microsoft.com/office/drawing/2014/main" id="{3EF2533A-02C6-FB10-2FBF-0B53932368AE}"/>
              </a:ext>
            </a:extLst>
          </p:cNvPr>
          <p:cNvSpPr txBox="1">
            <a:spLocks/>
          </p:cNvSpPr>
          <p:nvPr/>
        </p:nvSpPr>
        <p:spPr>
          <a:xfrm>
            <a:off x="2735063" y="1194819"/>
            <a:ext cx="12527757" cy="1052514"/>
          </a:xfrm>
          <a:prstGeom prst="rect">
            <a:avLst/>
          </a:prstGeom>
        </p:spPr>
        <p:txBody>
          <a:bodyPr/>
          <a:lstStyle>
            <a:lvl1pPr marL="227013" indent="-2270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6842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1414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15986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20558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2513469" indent="-228498" algn="l" defTabSz="9139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463" indent="-228498" algn="l" defTabSz="9139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57" indent="-228498" algn="l" defTabSz="9139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52" indent="-228498" algn="l" defTabSz="9139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69187">
              <a:spcBef>
                <a:spcPts val="1500"/>
              </a:spcBef>
              <a:buNone/>
              <a:defRPr/>
            </a:pPr>
            <a:r>
              <a:rPr lang="sk-SK" sz="4800" b="1" dirty="0">
                <a:solidFill>
                  <a:srgbClr val="01052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Skupina CeMS – predstavenie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BB55B6A1-82E8-2BDC-9C5D-09C31292D079}"/>
              </a:ext>
            </a:extLst>
          </p:cNvPr>
          <p:cNvSpPr txBox="1"/>
          <p:nvPr/>
        </p:nvSpPr>
        <p:spPr>
          <a:xfrm>
            <a:off x="7468587" y="331883"/>
            <a:ext cx="3374642" cy="35779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1371566">
              <a:defRPr/>
            </a:pPr>
            <a:r>
              <a:rPr lang="sk-SK" sz="1725" spc="450" dirty="0">
                <a:solidFill>
                  <a:prstClr val="white">
                    <a:lumMod val="5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lang="en-US" sz="1725" spc="450" dirty="0">
              <a:solidFill>
                <a:prstClr val="white">
                  <a:lumMod val="50000"/>
                </a:prst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A1DF1977-0077-41B9-B052-842AAEE96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54381" y="9449553"/>
            <a:ext cx="56292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defTabSz="1371600">
              <a:defRPr/>
            </a:pPr>
            <a:r>
              <a:rPr lang="sk-SK" altLang="sk-SK" sz="3000" b="1" i="1" dirty="0">
                <a:solidFill>
                  <a:srgbClr val="4CBBCC"/>
                </a:solidFill>
                <a:latin typeface="Arial" panose="020B0604020202020204" pitchFamily="34" charset="0"/>
              </a:rPr>
              <a:t>www.pharmaeducation.sk</a:t>
            </a:r>
            <a:endParaRPr lang="en-US" altLang="sk-SK" sz="3000" b="1" i="1" dirty="0">
              <a:solidFill>
                <a:srgbClr val="4CBBCC"/>
              </a:solidFill>
              <a:latin typeface="Arial" panose="020B0604020202020204" pitchFamily="34" charset="0"/>
            </a:endParaRPr>
          </a:p>
        </p:txBody>
      </p:sp>
      <p:pic>
        <p:nvPicPr>
          <p:cNvPr id="29" name="Obrázok 18">
            <a:extLst>
              <a:ext uri="{FF2B5EF4-FFF2-40B4-BE49-F238E27FC236}">
                <a16:creationId xmlns:a16="http://schemas.microsoft.com/office/drawing/2014/main" id="{BB65CB5E-DDA8-4187-9275-06A72DDAA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6614" y="6783331"/>
            <a:ext cx="2058930" cy="7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30" name="Obrázok 15">
            <a:extLst>
              <a:ext uri="{FF2B5EF4-FFF2-40B4-BE49-F238E27FC236}">
                <a16:creationId xmlns:a16="http://schemas.microsoft.com/office/drawing/2014/main" id="{D01BEB0C-9383-4BFB-8725-238A8FDE2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10" y="8339763"/>
            <a:ext cx="2008293" cy="82269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31" name="TextBox 13">
            <a:extLst>
              <a:ext uri="{FF2B5EF4-FFF2-40B4-BE49-F238E27FC236}">
                <a16:creationId xmlns:a16="http://schemas.microsoft.com/office/drawing/2014/main" id="{0F217582-FBAC-41D1-BF8E-EEDC62918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4344" y="6725565"/>
            <a:ext cx="622935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1369220">
              <a:defRPr/>
            </a:pPr>
            <a:r>
              <a:rPr lang="sk-SK" altLang="sk-SK" sz="4200" b="1" i="1" dirty="0">
                <a:solidFill>
                  <a:srgbClr val="002060"/>
                </a:solidFill>
                <a:latin typeface="Source Sans Pro" panose="020B0503030403020204" pitchFamily="34" charset="0"/>
              </a:rPr>
              <a:t>www.cems.sk</a:t>
            </a:r>
            <a:endParaRPr lang="sk-SK" altLang="sk-SK" sz="4200" b="1" i="1" dirty="0">
              <a:solidFill>
                <a:srgbClr val="002060"/>
              </a:solidFill>
              <a:latin typeface="Harriet Display"/>
            </a:endParaRPr>
          </a:p>
          <a:p>
            <a:pPr algn="ctr" defTabSz="1369220">
              <a:defRPr/>
            </a:pPr>
            <a:r>
              <a:rPr lang="sk-SK" altLang="sk-SK" sz="4200" b="1" i="1" dirty="0" err="1">
                <a:solidFill>
                  <a:srgbClr val="002060"/>
                </a:solidFill>
                <a:latin typeface="Source Sans Pro" panose="020B0503030403020204" pitchFamily="34" charset="0"/>
              </a:rPr>
              <a:t>www</a:t>
            </a:r>
            <a:r>
              <a:rPr lang="en-US" altLang="sk-SK" sz="4200" b="1" i="1" dirty="0">
                <a:solidFill>
                  <a:srgbClr val="002060"/>
                </a:solidFill>
                <a:latin typeface="Source Sans Pro" panose="020B0503030403020204" pitchFamily="34" charset="0"/>
              </a:rPr>
              <a:t>.cems-cz.com</a:t>
            </a:r>
            <a:endParaRPr lang="sk-SK" altLang="sk-SK" sz="4200" b="1" i="1" dirty="0">
              <a:solidFill>
                <a:srgbClr val="002060"/>
              </a:solidFill>
              <a:latin typeface="Source Sans Pro" panose="020B0503030403020204" pitchFamily="34" charset="0"/>
            </a:endParaRPr>
          </a:p>
          <a:p>
            <a:pPr algn="ctr" defTabSz="1369220">
              <a:defRPr/>
            </a:pPr>
            <a:r>
              <a:rPr lang="sk-SK" altLang="sk-SK" sz="4200" b="1" i="1" dirty="0">
                <a:solidFill>
                  <a:srgbClr val="002060"/>
                </a:solidFill>
                <a:latin typeface="Source Sans Pro" panose="020B0503030403020204" pitchFamily="34" charset="0"/>
              </a:rPr>
              <a:t>www.cems-en.com</a:t>
            </a:r>
          </a:p>
          <a:p>
            <a:pPr algn="ctr" defTabSz="1369220">
              <a:defRPr/>
            </a:pPr>
            <a:r>
              <a:rPr lang="en-US" altLang="sk-SK" sz="4200" b="1" i="1" dirty="0">
                <a:solidFill>
                  <a:srgbClr val="002060"/>
                </a:solidFill>
                <a:latin typeface="Source Sans Pro" panose="020B0503030403020204" pitchFamily="34" charset="0"/>
              </a:rPr>
              <a:t>www.cems-de.com</a:t>
            </a:r>
          </a:p>
        </p:txBody>
      </p:sp>
      <p:pic>
        <p:nvPicPr>
          <p:cNvPr id="32" name="Obrázok 31">
            <a:extLst>
              <a:ext uri="{FF2B5EF4-FFF2-40B4-BE49-F238E27FC236}">
                <a16:creationId xmlns:a16="http://schemas.microsoft.com/office/drawing/2014/main" id="{9E1C3B46-6602-4F35-9388-B699175922D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821" t="32413" r="65703" b="25585"/>
          <a:stretch/>
        </p:blipFill>
        <p:spPr>
          <a:xfrm>
            <a:off x="10666615" y="2135074"/>
            <a:ext cx="6590354" cy="42135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516" name="Obrázok 25">
            <a:extLst>
              <a:ext uri="{FF2B5EF4-FFF2-40B4-BE49-F238E27FC236}">
                <a16:creationId xmlns:a16="http://schemas.microsoft.com/office/drawing/2014/main" id="{F1C1FEF0-6D1D-0785-3EBF-457A1D905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2854" y="9197330"/>
            <a:ext cx="1636272" cy="784934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21519" name="Obrázok 1">
            <a:extLst>
              <a:ext uri="{FF2B5EF4-FFF2-40B4-BE49-F238E27FC236}">
                <a16:creationId xmlns:a16="http://schemas.microsoft.com/office/drawing/2014/main" id="{EF78C65E-AB60-2438-83BF-5D916BE93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287" y="7967015"/>
            <a:ext cx="5643183" cy="201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96778270-DCF6-4AD9-9FE9-595EAC45CCE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7" t="9157" r="4910" b="9157"/>
          <a:stretch/>
        </p:blipFill>
        <p:spPr>
          <a:xfrm>
            <a:off x="14909" y="2187001"/>
            <a:ext cx="10567562" cy="50827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BBBE36BE-5B6C-4438-8910-E71FF2DE01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94626" y="7573268"/>
            <a:ext cx="2230919" cy="822699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5">
            <a:extLst>
              <a:ext uri="{FF2B5EF4-FFF2-40B4-BE49-F238E27FC236}">
                <a16:creationId xmlns:a16="http://schemas.microsoft.com/office/drawing/2014/main" id="{6F5CCF0C-7C76-E38A-4165-F89998F37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0004" y="1056020"/>
            <a:ext cx="6589433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371566" fontAlgn="base">
              <a:lnSpc>
                <a:spcPct val="90000"/>
              </a:lnSpc>
              <a:spcBef>
                <a:spcPts val="1500"/>
              </a:spcBef>
              <a:spcAft>
                <a:spcPct val="0"/>
              </a:spcAft>
              <a:defRPr/>
            </a:pPr>
            <a:r>
              <a:rPr lang="sk-SK" altLang="sk-SK" sz="4200" b="1">
                <a:solidFill>
                  <a:srgbClr val="010523"/>
                </a:solidFill>
              </a:rPr>
              <a:t>Predstavenie CeMS s.r.o.</a:t>
            </a:r>
            <a:endParaRPr lang="cs-CZ" altLang="sk-SK" sz="4200" b="1">
              <a:solidFill>
                <a:srgbClr val="010523"/>
              </a:solidFill>
            </a:endParaRPr>
          </a:p>
        </p:txBody>
      </p:sp>
      <p:sp>
        <p:nvSpPr>
          <p:cNvPr id="58" name="Zástupný text 2">
            <a:extLst>
              <a:ext uri="{FF2B5EF4-FFF2-40B4-BE49-F238E27FC236}">
                <a16:creationId xmlns:a16="http://schemas.microsoft.com/office/drawing/2014/main" id="{7EE2120E-9E4D-519B-8997-A195E76CB8B5}"/>
              </a:ext>
            </a:extLst>
          </p:cNvPr>
          <p:cNvSpPr txBox="1">
            <a:spLocks/>
          </p:cNvSpPr>
          <p:nvPr/>
        </p:nvSpPr>
        <p:spPr>
          <a:xfrm>
            <a:off x="10558464" y="7839077"/>
            <a:ext cx="7586664" cy="2140746"/>
          </a:xfrm>
          <a:prstGeom prst="rect">
            <a:avLst/>
          </a:prstGeom>
        </p:spPr>
        <p:txBody>
          <a:bodyPr/>
          <a:lstStyle>
            <a:lvl1pPr marL="227013" indent="-2270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6842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1414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15986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20558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2514097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206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14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423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69187">
              <a:spcBef>
                <a:spcPts val="1500"/>
              </a:spcBef>
              <a:buNone/>
              <a:defRPr/>
            </a:pPr>
            <a:r>
              <a:rPr lang="sk-SK" sz="3600" b="1" i="1" spc="150">
                <a:solidFill>
                  <a:srgbClr val="0105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b="1" i="1" spc="150" err="1">
                <a:solidFill>
                  <a:srgbClr val="0105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CeMS</a:t>
            </a:r>
            <a:r>
              <a:rPr lang="sk-SK" sz="3600" b="1" i="1" spc="150">
                <a:solidFill>
                  <a:srgbClr val="0105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firemné motto :</a:t>
            </a:r>
            <a:endParaRPr lang="cs-CZ" sz="3600" b="1" i="1" spc="150">
              <a:solidFill>
                <a:srgbClr val="0105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557" name="Skupina 26">
            <a:extLst>
              <a:ext uri="{FF2B5EF4-FFF2-40B4-BE49-F238E27FC236}">
                <a16:creationId xmlns:a16="http://schemas.microsoft.com/office/drawing/2014/main" id="{54CFFDD2-8D36-6363-BC8B-0A1A2B156E58}"/>
              </a:ext>
            </a:extLst>
          </p:cNvPr>
          <p:cNvGrpSpPr>
            <a:grpSpLocks/>
          </p:cNvGrpSpPr>
          <p:nvPr/>
        </p:nvGrpSpPr>
        <p:grpSpPr bwMode="auto">
          <a:xfrm>
            <a:off x="257175" y="2323906"/>
            <a:ext cx="10301289" cy="6734175"/>
            <a:chOff x="1191212" y="2160986"/>
            <a:chExt cx="6179065" cy="4142376"/>
          </a:xfrm>
        </p:grpSpPr>
        <p:grpSp>
          <p:nvGrpSpPr>
            <p:cNvPr id="23562" name="Skupina 28">
              <a:extLst>
                <a:ext uri="{FF2B5EF4-FFF2-40B4-BE49-F238E27FC236}">
                  <a16:creationId xmlns:a16="http://schemas.microsoft.com/office/drawing/2014/main" id="{5D1FC2B5-6F57-8624-F0E3-3505145DB4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91212" y="2160986"/>
              <a:ext cx="6179065" cy="4142376"/>
              <a:chOff x="1191212" y="2160986"/>
              <a:chExt cx="6179065" cy="4142376"/>
            </a:xfrm>
          </p:grpSpPr>
          <p:sp>
            <p:nvSpPr>
              <p:cNvPr id="35" name="Obdĺžnik: zaoblené rohy 34">
                <a:extLst>
                  <a:ext uri="{FF2B5EF4-FFF2-40B4-BE49-F238E27FC236}">
                    <a16:creationId xmlns:a16="http://schemas.microsoft.com/office/drawing/2014/main" id="{6FD26BD2-CF3E-EFF6-B967-2926AE9C611F}"/>
                  </a:ext>
                </a:extLst>
              </p:cNvPr>
              <p:cNvSpPr/>
              <p:nvPr/>
            </p:nvSpPr>
            <p:spPr>
              <a:xfrm>
                <a:off x="1561156" y="2516925"/>
                <a:ext cx="5466315" cy="736781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1566">
                  <a:defRPr/>
                </a:pPr>
                <a:endParaRPr lang="cs-CZ" sz="3000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6" name="Ovál 35">
                <a:extLst>
                  <a:ext uri="{FF2B5EF4-FFF2-40B4-BE49-F238E27FC236}">
                    <a16:creationId xmlns:a16="http://schemas.microsoft.com/office/drawing/2014/main" id="{02A4F0D3-09B2-551B-DBC5-6E2DFFF3EBFC}"/>
                  </a:ext>
                </a:extLst>
              </p:cNvPr>
              <p:cNvSpPr/>
              <p:nvPr/>
            </p:nvSpPr>
            <p:spPr>
              <a:xfrm>
                <a:off x="1191212" y="2160986"/>
                <a:ext cx="737031" cy="736780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1566">
                  <a:defRPr/>
                </a:pPr>
                <a:endParaRPr lang="cs-CZ" sz="3000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7" name="Obdĺžnik: zaoblené rohy 36">
                <a:extLst>
                  <a:ext uri="{FF2B5EF4-FFF2-40B4-BE49-F238E27FC236}">
                    <a16:creationId xmlns:a16="http://schemas.microsoft.com/office/drawing/2014/main" id="{24B9C986-5322-3C14-981E-8B49496B0B23}"/>
                  </a:ext>
                </a:extLst>
              </p:cNvPr>
              <p:cNvSpPr/>
              <p:nvPr/>
            </p:nvSpPr>
            <p:spPr>
              <a:xfrm>
                <a:off x="1561156" y="3543731"/>
                <a:ext cx="5466315" cy="736780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1566">
                  <a:defRPr/>
                </a:pPr>
                <a:endParaRPr lang="cs-CZ" sz="3000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1" name="Ovál 40">
                <a:extLst>
                  <a:ext uri="{FF2B5EF4-FFF2-40B4-BE49-F238E27FC236}">
                    <a16:creationId xmlns:a16="http://schemas.microsoft.com/office/drawing/2014/main" id="{F24C6BCD-D717-EDC4-089A-07C6CEAEB300}"/>
                  </a:ext>
                </a:extLst>
              </p:cNvPr>
              <p:cNvSpPr/>
              <p:nvPr/>
            </p:nvSpPr>
            <p:spPr>
              <a:xfrm>
                <a:off x="1191212" y="3180467"/>
                <a:ext cx="737031" cy="736780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1566">
                  <a:defRPr/>
                </a:pPr>
                <a:endParaRPr lang="cs-CZ" sz="3000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2" name="Obdĺžnik: zaoblené rohy 41">
                <a:extLst>
                  <a:ext uri="{FF2B5EF4-FFF2-40B4-BE49-F238E27FC236}">
                    <a16:creationId xmlns:a16="http://schemas.microsoft.com/office/drawing/2014/main" id="{06A130EB-579A-4FB6-FB40-EEF61F7227C2}"/>
                  </a:ext>
                </a:extLst>
              </p:cNvPr>
              <p:cNvSpPr/>
              <p:nvPr/>
            </p:nvSpPr>
            <p:spPr>
              <a:xfrm>
                <a:off x="1561156" y="4539776"/>
                <a:ext cx="5466315" cy="736780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1566">
                  <a:defRPr/>
                </a:pPr>
                <a:endParaRPr lang="cs-CZ" sz="3000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4" name="Ovál 43">
                <a:extLst>
                  <a:ext uri="{FF2B5EF4-FFF2-40B4-BE49-F238E27FC236}">
                    <a16:creationId xmlns:a16="http://schemas.microsoft.com/office/drawing/2014/main" id="{6546944E-96C1-28C3-D6EF-5097BFE80F9A}"/>
                  </a:ext>
                </a:extLst>
              </p:cNvPr>
              <p:cNvSpPr/>
              <p:nvPr/>
            </p:nvSpPr>
            <p:spPr>
              <a:xfrm>
                <a:off x="1191212" y="4199949"/>
                <a:ext cx="737031" cy="738245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1566">
                  <a:defRPr/>
                </a:pPr>
                <a:endParaRPr lang="cs-CZ" sz="3000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5" name="Obdĺžnik: zaoblené rohy 44">
                <a:extLst>
                  <a:ext uri="{FF2B5EF4-FFF2-40B4-BE49-F238E27FC236}">
                    <a16:creationId xmlns:a16="http://schemas.microsoft.com/office/drawing/2014/main" id="{9CA64E84-936A-0E3E-0B7C-A63CC2602071}"/>
                  </a:ext>
                </a:extLst>
              </p:cNvPr>
              <p:cNvSpPr/>
              <p:nvPr/>
            </p:nvSpPr>
            <p:spPr>
              <a:xfrm>
                <a:off x="1561156" y="5566581"/>
                <a:ext cx="5466315" cy="736781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1566">
                  <a:defRPr/>
                </a:pPr>
                <a:endParaRPr lang="cs-CZ" sz="3000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7" name="Ovál 46">
                <a:extLst>
                  <a:ext uri="{FF2B5EF4-FFF2-40B4-BE49-F238E27FC236}">
                    <a16:creationId xmlns:a16="http://schemas.microsoft.com/office/drawing/2014/main" id="{32E434C4-73B7-8243-9EB6-C8F7090CF247}"/>
                  </a:ext>
                </a:extLst>
              </p:cNvPr>
              <p:cNvSpPr/>
              <p:nvPr/>
            </p:nvSpPr>
            <p:spPr>
              <a:xfrm>
                <a:off x="1191212" y="5220895"/>
                <a:ext cx="737031" cy="736781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1566">
                  <a:defRPr/>
                </a:pPr>
                <a:endParaRPr lang="cs-CZ" sz="3000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3575" name="BlokTextu 47">
                <a:extLst>
                  <a:ext uri="{FF2B5EF4-FFF2-40B4-BE49-F238E27FC236}">
                    <a16:creationId xmlns:a16="http://schemas.microsoft.com/office/drawing/2014/main" id="{8C328A90-ED91-5DAE-3870-BD00BC7E26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18185" y="2558212"/>
                <a:ext cx="6097712" cy="6815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defTabSz="13715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sk-SK" altLang="sk-SK" sz="3600" b="1">
                    <a:solidFill>
                      <a:srgbClr val="FFFFFF"/>
                    </a:solidFill>
                  </a:rPr>
                  <a:t>Certifikačný orgán </a:t>
                </a:r>
              </a:p>
              <a:p>
                <a:pPr algn="ctr" defTabSz="13715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sk-SK" altLang="sk-SK" sz="3000" b="1">
                    <a:solidFill>
                      <a:srgbClr val="FFFFFF"/>
                    </a:solidFill>
                  </a:rPr>
                  <a:t>(Certifikácia v zmysle 18 rôznych ISO noriem)</a:t>
                </a:r>
                <a:endParaRPr lang="cs-CZ" altLang="sk-SK" sz="30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3576" name="BlokTextu 50">
                <a:extLst>
                  <a:ext uri="{FF2B5EF4-FFF2-40B4-BE49-F238E27FC236}">
                    <a16:creationId xmlns:a16="http://schemas.microsoft.com/office/drawing/2014/main" id="{A0A66467-76F5-14B9-A647-7874E0B07D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72565" y="5611588"/>
                <a:ext cx="6097712" cy="6247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defTabSz="13715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sk-SK" altLang="sk-SK" sz="3000" b="1">
                    <a:solidFill>
                      <a:srgbClr val="FFFFFF"/>
                    </a:solidFill>
                  </a:rPr>
                  <a:t>Poradenstvo, praktické workshopy ku</a:t>
                </a:r>
                <a:br>
                  <a:rPr lang="sk-SK" altLang="sk-SK" sz="3000" b="1">
                    <a:solidFill>
                      <a:srgbClr val="FFFFFF"/>
                    </a:solidFill>
                  </a:rPr>
                </a:br>
                <a:r>
                  <a:rPr lang="sk-SK" altLang="sk-SK" sz="3000" b="1">
                    <a:solidFill>
                      <a:srgbClr val="FFFFFF"/>
                    </a:solidFill>
                  </a:rPr>
                  <a:t>rôznym metodikám, rozvojové projekty</a:t>
                </a:r>
              </a:p>
            </p:txBody>
          </p:sp>
          <p:sp>
            <p:nvSpPr>
              <p:cNvPr id="23577" name="BlokTextu 51">
                <a:extLst>
                  <a:ext uri="{FF2B5EF4-FFF2-40B4-BE49-F238E27FC236}">
                    <a16:creationId xmlns:a16="http://schemas.microsoft.com/office/drawing/2014/main" id="{E9EB4D34-7462-32F9-7204-AB28236C63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4901" y="4584692"/>
                <a:ext cx="6097712" cy="6247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defTabSz="13715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sk-SK" altLang="sk-SK" sz="3000" b="1">
                    <a:solidFill>
                      <a:srgbClr val="FFFFFF"/>
                    </a:solidFill>
                  </a:rPr>
                  <a:t>Špecifické 1</a:t>
                </a:r>
                <a:r>
                  <a:rPr lang="sk-SK" altLang="sk-SK" sz="3000" b="1" baseline="30000">
                    <a:solidFill>
                      <a:srgbClr val="FFFFFF"/>
                    </a:solidFill>
                  </a:rPr>
                  <a:t>st</a:t>
                </a:r>
                <a:r>
                  <a:rPr lang="sk-SK" altLang="sk-SK" sz="3000" b="1">
                    <a:solidFill>
                      <a:srgbClr val="FFFFFF"/>
                    </a:solidFill>
                  </a:rPr>
                  <a:t> party &amp; 2</a:t>
                </a:r>
                <a:r>
                  <a:rPr lang="sk-SK" altLang="sk-SK" sz="3000" b="1" baseline="30000">
                    <a:solidFill>
                      <a:srgbClr val="FFFFFF"/>
                    </a:solidFill>
                  </a:rPr>
                  <a:t>nd </a:t>
                </a:r>
                <a:r>
                  <a:rPr lang="sk-SK" altLang="sk-SK" sz="3000" b="1">
                    <a:solidFill>
                      <a:srgbClr val="FFFFFF"/>
                    </a:solidFill>
                  </a:rPr>
                  <a:t>party audity</a:t>
                </a:r>
                <a:br>
                  <a:rPr lang="sk-SK" altLang="sk-SK" sz="3000" b="1">
                    <a:solidFill>
                      <a:srgbClr val="FFFFFF"/>
                    </a:solidFill>
                  </a:rPr>
                </a:br>
                <a:r>
                  <a:rPr lang="sk-SK" altLang="sk-SK" sz="3000" b="1">
                    <a:solidFill>
                      <a:srgbClr val="FFFFFF"/>
                    </a:solidFill>
                  </a:rPr>
                  <a:t>v zmysle ISO noriem, VDA, AIAG, CSR</a:t>
                </a:r>
              </a:p>
            </p:txBody>
          </p:sp>
          <p:sp>
            <p:nvSpPr>
              <p:cNvPr id="23578" name="BlokTextu 52">
                <a:extLst>
                  <a:ext uri="{FF2B5EF4-FFF2-40B4-BE49-F238E27FC236}">
                    <a16:creationId xmlns:a16="http://schemas.microsoft.com/office/drawing/2014/main" id="{1B84C7B3-89D8-1133-88F2-7D3259C2F2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4901" y="3726091"/>
                <a:ext cx="6097712" cy="3975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defTabSz="13715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sk-SK" altLang="sk-SK" sz="3600" b="1" dirty="0">
                    <a:solidFill>
                      <a:srgbClr val="FFFFFF"/>
                    </a:solidFill>
                  </a:rPr>
                  <a:t>Vzdelávací inštitút</a:t>
                </a:r>
              </a:p>
            </p:txBody>
          </p:sp>
        </p:grpSp>
        <p:pic>
          <p:nvPicPr>
            <p:cNvPr id="23563" name="Obrázok 29">
              <a:extLst>
                <a:ext uri="{FF2B5EF4-FFF2-40B4-BE49-F238E27FC236}">
                  <a16:creationId xmlns:a16="http://schemas.microsoft.com/office/drawing/2014/main" id="{41EA9F0C-2AF1-06E0-7FB9-EF2D79212D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6308" y="2361636"/>
              <a:ext cx="426686" cy="383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4" name="Obrázok 30">
              <a:extLst>
                <a:ext uri="{FF2B5EF4-FFF2-40B4-BE49-F238E27FC236}">
                  <a16:creationId xmlns:a16="http://schemas.microsoft.com/office/drawing/2014/main" id="{F8EC24E8-97A5-AEAB-4518-06047497D8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6031" y="3398204"/>
              <a:ext cx="415279" cy="365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5" name="Obrázok 31">
              <a:extLst>
                <a:ext uri="{FF2B5EF4-FFF2-40B4-BE49-F238E27FC236}">
                  <a16:creationId xmlns:a16="http://schemas.microsoft.com/office/drawing/2014/main" id="{AC82FDD9-70E8-7FAE-22BC-BF983270EF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7672" y="4334421"/>
              <a:ext cx="391997" cy="471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6" name="Obrázok 32">
              <a:extLst>
                <a:ext uri="{FF2B5EF4-FFF2-40B4-BE49-F238E27FC236}">
                  <a16:creationId xmlns:a16="http://schemas.microsoft.com/office/drawing/2014/main" id="{155E4DB3-2E24-5D58-E167-8E003916DD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679" y="5400470"/>
              <a:ext cx="427981" cy="376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4" name="TextBox 16">
            <a:extLst>
              <a:ext uri="{FF2B5EF4-FFF2-40B4-BE49-F238E27FC236}">
                <a16:creationId xmlns:a16="http://schemas.microsoft.com/office/drawing/2014/main" id="{987060A6-5361-CEB0-9A7D-8DEC27FD092D}"/>
              </a:ext>
            </a:extLst>
          </p:cNvPr>
          <p:cNvSpPr txBox="1"/>
          <p:nvPr/>
        </p:nvSpPr>
        <p:spPr>
          <a:xfrm>
            <a:off x="7467396" y="530719"/>
            <a:ext cx="3374642" cy="35779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1371566">
              <a:defRPr/>
            </a:pPr>
            <a:r>
              <a:rPr lang="sk-SK" sz="1725" spc="450" dirty="0">
                <a:solidFill>
                  <a:prstClr val="white">
                    <a:lumMod val="5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lang="en-US" sz="1725" spc="450" dirty="0">
              <a:solidFill>
                <a:prstClr val="white">
                  <a:lumMod val="50000"/>
                </a:prst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559" name="Obdĺžnik 2">
            <a:extLst>
              <a:ext uri="{FF2B5EF4-FFF2-40B4-BE49-F238E27FC236}">
                <a16:creationId xmlns:a16="http://schemas.microsoft.com/office/drawing/2014/main" id="{02F723ED-FCB0-6B56-516C-FDC884D76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17416" y="8548690"/>
            <a:ext cx="607826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37156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k-SK" altLang="sk-SK" sz="4200" b="1" i="1">
                <a:solidFill>
                  <a:srgbClr val="010523"/>
                </a:solidFill>
              </a:rPr>
              <a:t>„VŽDY PRIDANÁ </a:t>
            </a:r>
          </a:p>
          <a:p>
            <a:pPr algn="ctr" defTabSz="137156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k-SK" altLang="sk-SK" sz="4200" b="1" i="1">
                <a:solidFill>
                  <a:srgbClr val="010523"/>
                </a:solidFill>
              </a:rPr>
              <a:t>HODNOTA PRE VÁS...“</a:t>
            </a:r>
          </a:p>
        </p:txBody>
      </p:sp>
      <p:pic>
        <p:nvPicPr>
          <p:cNvPr id="25" name="Obrázok 24">
            <a:extLst>
              <a:ext uri="{FF2B5EF4-FFF2-40B4-BE49-F238E27FC236}">
                <a16:creationId xmlns:a16="http://schemas.microsoft.com/office/drawing/2014/main" id="{C7F47CC1-2568-4247-A79B-02B1399C6E6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2632"/>
          <a:stretch/>
        </p:blipFill>
        <p:spPr>
          <a:xfrm>
            <a:off x="10187105" y="3184926"/>
            <a:ext cx="8100896" cy="40833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ázok 33">
            <a:extLst>
              <a:ext uri="{FF2B5EF4-FFF2-40B4-BE49-F238E27FC236}">
                <a16:creationId xmlns:a16="http://schemas.microsoft.com/office/drawing/2014/main" id="{B7EA4197-9EC0-D584-E60F-1A144B8004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3" t="3566" r="20174" b="6976"/>
          <a:stretch/>
        </p:blipFill>
        <p:spPr bwMode="auto">
          <a:xfrm>
            <a:off x="12296096" y="2311003"/>
            <a:ext cx="5982980" cy="420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15">
            <a:extLst>
              <a:ext uri="{FF2B5EF4-FFF2-40B4-BE49-F238E27FC236}">
                <a16:creationId xmlns:a16="http://schemas.microsoft.com/office/drawing/2014/main" id="{E0A861FF-E348-31F4-7D4B-48DDED4C78C5}"/>
              </a:ext>
            </a:extLst>
          </p:cNvPr>
          <p:cNvSpPr txBox="1"/>
          <p:nvPr/>
        </p:nvSpPr>
        <p:spPr>
          <a:xfrm>
            <a:off x="8041778" y="993934"/>
            <a:ext cx="2204450" cy="77200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1370813" eaLnBrk="0" fontAlgn="base" hangingPunct="0">
              <a:lnSpc>
                <a:spcPts val="5294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sk-SK" sz="5400" b="1" spc="150" dirty="0">
                <a:solidFill>
                  <a:srgbClr val="000000"/>
                </a:solidFill>
                <a:latin typeface="Arial" panose="020B0604020202020204" pitchFamily="34" charset="0"/>
                <a:ea typeface="Montserrat" charset="0"/>
                <a:cs typeface="Arial" panose="020B0604020202020204" pitchFamily="34" charset="0"/>
              </a:rPr>
              <a:t>O nás</a:t>
            </a:r>
            <a:endParaRPr lang="en-US" sz="5400" b="1" spc="150" dirty="0">
              <a:solidFill>
                <a:srgbClr val="000000"/>
              </a:solidFill>
              <a:latin typeface="Arial" panose="020B0604020202020204" pitchFamily="34" charset="0"/>
              <a:ea typeface="Montserrat" charset="0"/>
              <a:cs typeface="Arial" panose="020B0604020202020204" pitchFamily="34" charset="0"/>
            </a:endParaRPr>
          </a:p>
        </p:txBody>
      </p:sp>
      <p:sp>
        <p:nvSpPr>
          <p:cNvPr id="25604" name="TextBox 13">
            <a:extLst>
              <a:ext uri="{FF2B5EF4-FFF2-40B4-BE49-F238E27FC236}">
                <a16:creationId xmlns:a16="http://schemas.microsoft.com/office/drawing/2014/main" id="{8F54E130-887C-3C65-DEF9-98165E832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8304" y="9525254"/>
            <a:ext cx="83820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37156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sk-SK" altLang="sk-SK" sz="4200" b="1" i="1" dirty="0">
                <a:solidFill>
                  <a:srgbClr val="002060"/>
                </a:solidFill>
                <a:latin typeface="Source Sans Pro" panose="020B0503030403020204" pitchFamily="34" charset="-18"/>
              </a:rPr>
              <a:t>www.pharmaeducation.sk</a:t>
            </a:r>
            <a:endParaRPr lang="en-US" altLang="sk-SK" sz="4200" b="1" i="1" dirty="0">
              <a:solidFill>
                <a:srgbClr val="002060"/>
              </a:solidFill>
              <a:latin typeface="Harriet Display"/>
            </a:endParaRP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id="{0732E304-7B39-9926-E5D8-55CE38C982DD}"/>
              </a:ext>
            </a:extLst>
          </p:cNvPr>
          <p:cNvSpPr txBox="1"/>
          <p:nvPr/>
        </p:nvSpPr>
        <p:spPr>
          <a:xfrm>
            <a:off x="6993528" y="344981"/>
            <a:ext cx="3374642" cy="35779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137156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sk-SK" sz="1725" spc="450" dirty="0">
                <a:solidFill>
                  <a:srgbClr val="FFFFFF">
                    <a:lumMod val="50000"/>
                  </a:srgbClr>
                </a:solidFill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lang="en-US" sz="1725" spc="450" dirty="0">
              <a:solidFill>
                <a:srgbClr val="FFFFFF">
                  <a:lumMod val="50000"/>
                </a:srgb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grpSp>
        <p:nvGrpSpPr>
          <p:cNvPr id="25606" name="Skupina 24">
            <a:extLst>
              <a:ext uri="{FF2B5EF4-FFF2-40B4-BE49-F238E27FC236}">
                <a16:creationId xmlns:a16="http://schemas.microsoft.com/office/drawing/2014/main" id="{6916433E-E4A8-E6AA-BC00-E63089A57017}"/>
              </a:ext>
            </a:extLst>
          </p:cNvPr>
          <p:cNvGrpSpPr>
            <a:grpSpLocks/>
          </p:cNvGrpSpPr>
          <p:nvPr/>
        </p:nvGrpSpPr>
        <p:grpSpPr bwMode="auto">
          <a:xfrm>
            <a:off x="288132" y="2464597"/>
            <a:ext cx="12246769" cy="6334125"/>
            <a:chOff x="80479" y="2096749"/>
            <a:chExt cx="8165863" cy="4222237"/>
          </a:xfrm>
        </p:grpSpPr>
        <p:grpSp>
          <p:nvGrpSpPr>
            <p:cNvPr id="25610" name="Skupina 26">
              <a:extLst>
                <a:ext uri="{FF2B5EF4-FFF2-40B4-BE49-F238E27FC236}">
                  <a16:creationId xmlns:a16="http://schemas.microsoft.com/office/drawing/2014/main" id="{E171E85D-F6A4-B8B8-6A1B-5E19B3680F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479" y="2096749"/>
              <a:ext cx="8165863" cy="1522017"/>
              <a:chOff x="172947" y="2839898"/>
              <a:chExt cx="8165863" cy="1522017"/>
            </a:xfrm>
          </p:grpSpPr>
          <p:sp>
            <p:nvSpPr>
              <p:cNvPr id="42" name="Obdĺžnik: zaoblené rohy 41">
                <a:extLst>
                  <a:ext uri="{FF2B5EF4-FFF2-40B4-BE49-F238E27FC236}">
                    <a16:creationId xmlns:a16="http://schemas.microsoft.com/office/drawing/2014/main" id="{180AF875-B5B2-2987-A102-D831A32FEB8A}"/>
                  </a:ext>
                </a:extLst>
              </p:cNvPr>
              <p:cNvSpPr/>
              <p:nvPr/>
            </p:nvSpPr>
            <p:spPr>
              <a:xfrm>
                <a:off x="763595" y="3428788"/>
                <a:ext cx="7575215" cy="933337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156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cs-CZ" sz="3000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3" name="Ovál 42">
                <a:extLst>
                  <a:ext uri="{FF2B5EF4-FFF2-40B4-BE49-F238E27FC236}">
                    <a16:creationId xmlns:a16="http://schemas.microsoft.com/office/drawing/2014/main" id="{9D5804B3-623E-F2F1-C087-9ACBA7035BEE}"/>
                  </a:ext>
                </a:extLst>
              </p:cNvPr>
              <p:cNvSpPr/>
              <p:nvPr/>
            </p:nvSpPr>
            <p:spPr>
              <a:xfrm>
                <a:off x="172947" y="2839898"/>
                <a:ext cx="1181295" cy="1180956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156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cs-CZ" sz="3000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8" name="Obdĺžnik: zaoblené rohy 27">
              <a:extLst>
                <a:ext uri="{FF2B5EF4-FFF2-40B4-BE49-F238E27FC236}">
                  <a16:creationId xmlns:a16="http://schemas.microsoft.com/office/drawing/2014/main" id="{27DB9004-FEC8-2AD9-BF23-93DEA3764BA8}"/>
                </a:ext>
              </a:extLst>
            </p:cNvPr>
            <p:cNvSpPr/>
            <p:nvPr/>
          </p:nvSpPr>
          <p:spPr>
            <a:xfrm>
              <a:off x="671127" y="4036438"/>
              <a:ext cx="6921057" cy="931749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56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cs-CZ" sz="30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9" name="Ovál 28">
              <a:extLst>
                <a:ext uri="{FF2B5EF4-FFF2-40B4-BE49-F238E27FC236}">
                  <a16:creationId xmlns:a16="http://schemas.microsoft.com/office/drawing/2014/main" id="{31CE545C-B3A8-CB6C-812E-0CDCBFC0BD8B}"/>
                </a:ext>
              </a:extLst>
            </p:cNvPr>
            <p:cNvSpPr/>
            <p:nvPr/>
          </p:nvSpPr>
          <p:spPr>
            <a:xfrm>
              <a:off x="80479" y="3447547"/>
              <a:ext cx="1181295" cy="1180957"/>
            </a:xfrm>
            <a:prstGeom prst="ellipse">
              <a:avLst/>
            </a:prstGeom>
            <a:solidFill>
              <a:srgbClr val="EDEDED"/>
            </a:solidFill>
            <a:ln w="38100">
              <a:solidFill>
                <a:srgbClr val="0206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56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cs-CZ" sz="30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2" name="Obdĺžnik: zaoblené rohy 31">
              <a:extLst>
                <a:ext uri="{FF2B5EF4-FFF2-40B4-BE49-F238E27FC236}">
                  <a16:creationId xmlns:a16="http://schemas.microsoft.com/office/drawing/2014/main" id="{D12D62A1-38C9-88B3-70CA-D8BB57FD2568}"/>
                </a:ext>
              </a:extLst>
            </p:cNvPr>
            <p:cNvSpPr/>
            <p:nvPr/>
          </p:nvSpPr>
          <p:spPr>
            <a:xfrm>
              <a:off x="671127" y="5385649"/>
              <a:ext cx="6921057" cy="933337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56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cs-CZ" sz="30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" name="Ovál 34">
              <a:extLst>
                <a:ext uri="{FF2B5EF4-FFF2-40B4-BE49-F238E27FC236}">
                  <a16:creationId xmlns:a16="http://schemas.microsoft.com/office/drawing/2014/main" id="{70A33721-B72E-1382-70D9-379AE9D91D90}"/>
                </a:ext>
              </a:extLst>
            </p:cNvPr>
            <p:cNvSpPr/>
            <p:nvPr/>
          </p:nvSpPr>
          <p:spPr>
            <a:xfrm>
              <a:off x="80479" y="4796758"/>
              <a:ext cx="1181295" cy="1180957"/>
            </a:xfrm>
            <a:prstGeom prst="ellipse">
              <a:avLst/>
            </a:prstGeom>
            <a:solidFill>
              <a:srgbClr val="EDEDED"/>
            </a:solidFill>
            <a:ln w="38100">
              <a:solidFill>
                <a:srgbClr val="0206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56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cs-CZ" sz="30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615" name="BlokTextu 35">
              <a:extLst>
                <a:ext uri="{FF2B5EF4-FFF2-40B4-BE49-F238E27FC236}">
                  <a16:creationId xmlns:a16="http://schemas.microsoft.com/office/drawing/2014/main" id="{2F945A3C-B18B-C462-43A4-5ED5D12ED8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6472" y="2852222"/>
              <a:ext cx="6748904" cy="492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defTabSz="137156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sk-SK" altLang="sk-SK" sz="4200" dirty="0">
                  <a:solidFill>
                    <a:srgbClr val="FFFFFF"/>
                  </a:solidFill>
                </a:rPr>
                <a:t>20+ rokov na SR trhu, 4+ roky na ČR trhu</a:t>
              </a:r>
            </a:p>
          </p:txBody>
        </p:sp>
        <p:sp>
          <p:nvSpPr>
            <p:cNvPr id="25616" name="BlokTextu 36">
              <a:extLst>
                <a:ext uri="{FF2B5EF4-FFF2-40B4-BE49-F238E27FC236}">
                  <a16:creationId xmlns:a16="http://schemas.microsoft.com/office/drawing/2014/main" id="{EBC8191E-50AC-4F39-7841-CDB2E4F3E6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2136" y="5590918"/>
              <a:ext cx="4184829" cy="492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defTabSz="137156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sk-SK" altLang="sk-SK" sz="4200" dirty="0">
                  <a:solidFill>
                    <a:srgbClr val="FFFFFF"/>
                  </a:solidFill>
                </a:rPr>
                <a:t>11 500+ zaškolených ľudí</a:t>
              </a:r>
            </a:p>
          </p:txBody>
        </p:sp>
        <p:pic>
          <p:nvPicPr>
            <p:cNvPr id="25617" name="Obrázok 37">
              <a:extLst>
                <a:ext uri="{FF2B5EF4-FFF2-40B4-BE49-F238E27FC236}">
                  <a16:creationId xmlns:a16="http://schemas.microsoft.com/office/drawing/2014/main" id="{AC0BE562-F7C0-C027-AD42-342D484FD4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729" y="4995866"/>
              <a:ext cx="698809" cy="825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8" name="Obrázok 38">
              <a:extLst>
                <a:ext uri="{FF2B5EF4-FFF2-40B4-BE49-F238E27FC236}">
                  <a16:creationId xmlns:a16="http://schemas.microsoft.com/office/drawing/2014/main" id="{8202F880-3A67-80EF-1351-1F50057430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47" y="2337093"/>
              <a:ext cx="722637" cy="617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9" name="BlokTextu 39">
              <a:extLst>
                <a:ext uri="{FF2B5EF4-FFF2-40B4-BE49-F238E27FC236}">
                  <a16:creationId xmlns:a16="http://schemas.microsoft.com/office/drawing/2014/main" id="{2E7682A5-B1E1-ED4B-EB4E-FB89820852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023" y="4237178"/>
              <a:ext cx="7461201" cy="492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defTabSz="137156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sk-SK" altLang="sk-SK" sz="4200" dirty="0">
                  <a:solidFill>
                    <a:srgbClr val="FFFFFF"/>
                  </a:solidFill>
                </a:rPr>
                <a:t>625+ </a:t>
              </a:r>
              <a:r>
                <a:rPr lang="pl-PL" altLang="sk-SK" sz="4200" dirty="0">
                  <a:solidFill>
                    <a:srgbClr val="FFFFFF"/>
                  </a:solidFill>
                </a:rPr>
                <a:t>rôznych projektov pre klientov</a:t>
              </a:r>
            </a:p>
          </p:txBody>
        </p:sp>
        <p:pic>
          <p:nvPicPr>
            <p:cNvPr id="25620" name="Obrázok 40">
              <a:extLst>
                <a:ext uri="{FF2B5EF4-FFF2-40B4-BE49-F238E27FC236}">
                  <a16:creationId xmlns:a16="http://schemas.microsoft.com/office/drawing/2014/main" id="{906B826A-B008-1F1B-C3B8-466133BCDB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825" y="3638132"/>
              <a:ext cx="690880" cy="764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3">
            <a:extLst>
              <a:ext uri="{FF2B5EF4-FFF2-40B4-BE49-F238E27FC236}">
                <a16:creationId xmlns:a16="http://schemas.microsoft.com/office/drawing/2014/main" id="{918CC60B-309C-C2AB-8CA9-4D9E1F5B6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91102" y="6398148"/>
            <a:ext cx="6229350" cy="378565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/>
          <a:p>
            <a:pPr algn="ctr" defTabSz="1371566">
              <a:defRPr/>
            </a:pPr>
            <a:r>
              <a:rPr lang="sk-SK" altLang="sk-SK" sz="4800" b="1" i="1" dirty="0">
                <a:solidFill>
                  <a:srgbClr val="002060"/>
                </a:solidFill>
                <a:latin typeface="Source Sans Pro" panose="020B0503030403020204" pitchFamily="34" charset="0"/>
                <a:cs typeface="Arial" panose="020B0604020202020204" pitchFamily="34" charset="0"/>
                <a:hlinkClick r:id="rId7"/>
              </a:rPr>
              <a:t>www.cems.sk</a:t>
            </a:r>
            <a:r>
              <a:rPr lang="sk-SK" altLang="sk-SK" sz="4800" b="1" i="1" dirty="0">
                <a:solidFill>
                  <a:srgbClr val="002060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 </a:t>
            </a:r>
            <a:endParaRPr lang="sk-SK" altLang="sk-SK" sz="4800" b="1" i="1" dirty="0">
              <a:solidFill>
                <a:srgbClr val="002060"/>
              </a:solidFill>
              <a:latin typeface="Harriet Display"/>
              <a:cs typeface="Arial" panose="020B0604020202020204" pitchFamily="34" charset="0"/>
            </a:endParaRPr>
          </a:p>
          <a:p>
            <a:pPr algn="ctr" defTabSz="1371566">
              <a:defRPr/>
            </a:pPr>
            <a:r>
              <a:rPr lang="sk-SK" altLang="sk-SK" sz="4800" b="1" i="1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hlinkClick r:id="rId8"/>
              </a:rPr>
              <a:t>www</a:t>
            </a:r>
            <a:r>
              <a:rPr lang="en-US" altLang="sk-SK" sz="4800" b="1" i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hlinkClick r:id="rId8"/>
              </a:rPr>
              <a:t>.cems-cz.com</a:t>
            </a:r>
            <a:r>
              <a:rPr lang="sk-SK" altLang="sk-SK" sz="4800" b="1" i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</a:p>
          <a:p>
            <a:pPr algn="ctr" defTabSz="1371566">
              <a:defRPr/>
            </a:pPr>
            <a:r>
              <a:rPr lang="sk-SK" altLang="sk-SK" sz="4800" b="1" i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hlinkClick r:id="rId9"/>
              </a:rPr>
              <a:t>www.cems-en.com</a:t>
            </a:r>
            <a:endParaRPr lang="sk-SK" altLang="sk-SK" sz="4800" b="1" i="1" dirty="0">
              <a:solidFill>
                <a:srgbClr val="00206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algn="ctr" defTabSz="1371566">
              <a:defRPr/>
            </a:pPr>
            <a:r>
              <a:rPr lang="en-US" altLang="sk-SK" sz="4800" b="1" i="1" dirty="0">
                <a:solidFill>
                  <a:srgbClr val="002060"/>
                </a:solidFill>
                <a:latin typeface="Source Sans Pro" panose="020B0503030403020204" pitchFamily="34" charset="0"/>
                <a:hlinkClick r:id="rId10"/>
              </a:rPr>
              <a:t>www.cems-de.com</a:t>
            </a:r>
            <a:r>
              <a:rPr lang="sk-SK" altLang="sk-SK" sz="4800" b="1" i="1" dirty="0">
                <a:solidFill>
                  <a:srgbClr val="002060"/>
                </a:solidFill>
                <a:latin typeface="Source Sans Pro" panose="020B0503030403020204" pitchFamily="34" charset="0"/>
              </a:rPr>
              <a:t> </a:t>
            </a:r>
            <a:endParaRPr lang="en-US" altLang="sk-SK" sz="4800" b="1" i="1" dirty="0">
              <a:solidFill>
                <a:srgbClr val="002060"/>
              </a:solidFill>
              <a:latin typeface="Source Sans Pro" panose="020B0503030403020204" pitchFamily="34" charset="0"/>
            </a:endParaRPr>
          </a:p>
          <a:p>
            <a:pPr algn="ctr" defTabSz="1371566">
              <a:defRPr/>
            </a:pPr>
            <a:endParaRPr lang="en-US" altLang="sk-SK" sz="4800" b="1" i="1" dirty="0">
              <a:solidFill>
                <a:srgbClr val="00206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15">
            <a:extLst>
              <a:ext uri="{FF2B5EF4-FFF2-40B4-BE49-F238E27FC236}">
                <a16:creationId xmlns:a16="http://schemas.microsoft.com/office/drawing/2014/main" id="{CBF0B21D-B6C4-FBED-7DAC-9E0FFABC4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0001" y="1032204"/>
            <a:ext cx="6589433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369220" fontAlgn="base">
              <a:lnSpc>
                <a:spcPct val="90000"/>
              </a:lnSpc>
              <a:spcBef>
                <a:spcPts val="1500"/>
              </a:spcBef>
              <a:spcAft>
                <a:spcPct val="0"/>
              </a:spcAft>
              <a:defRPr/>
            </a:pPr>
            <a:r>
              <a:rPr lang="sk-SK" altLang="sk-SK" sz="4200" b="1">
                <a:solidFill>
                  <a:srgbClr val="010523"/>
                </a:solidFill>
              </a:rPr>
              <a:t>Predstavenie CeMS s.r.o.</a:t>
            </a:r>
            <a:endParaRPr lang="cs-CZ" altLang="sk-SK" sz="4200" b="1">
              <a:solidFill>
                <a:srgbClr val="010523"/>
              </a:solidFill>
            </a:endParaRPr>
          </a:p>
        </p:txBody>
      </p:sp>
      <p:sp>
        <p:nvSpPr>
          <p:cNvPr id="54" name="TextBox 16">
            <a:extLst>
              <a:ext uri="{FF2B5EF4-FFF2-40B4-BE49-F238E27FC236}">
                <a16:creationId xmlns:a16="http://schemas.microsoft.com/office/drawing/2014/main" id="{D6C76912-B4A9-D55B-8071-19EDB969C89B}"/>
              </a:ext>
            </a:extLst>
          </p:cNvPr>
          <p:cNvSpPr txBox="1"/>
          <p:nvPr/>
        </p:nvSpPr>
        <p:spPr>
          <a:xfrm>
            <a:off x="7467395" y="530559"/>
            <a:ext cx="3374642" cy="35811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137156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sk-SK" sz="1727" spc="450" dirty="0">
                <a:solidFill>
                  <a:srgbClr val="FFFFFF">
                    <a:lumMod val="50000"/>
                  </a:srgbClr>
                </a:solidFill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lang="en-US" sz="1727" spc="450" dirty="0">
              <a:solidFill>
                <a:srgbClr val="FFFFFF">
                  <a:lumMod val="50000"/>
                </a:srgb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grpSp>
        <p:nvGrpSpPr>
          <p:cNvPr id="73732" name="Skupina 24">
            <a:extLst>
              <a:ext uri="{FF2B5EF4-FFF2-40B4-BE49-F238E27FC236}">
                <a16:creationId xmlns:a16="http://schemas.microsoft.com/office/drawing/2014/main" id="{9627A4B9-35F4-B8DA-5C59-356081379668}"/>
              </a:ext>
            </a:extLst>
          </p:cNvPr>
          <p:cNvGrpSpPr>
            <a:grpSpLocks/>
          </p:cNvGrpSpPr>
          <p:nvPr/>
        </p:nvGrpSpPr>
        <p:grpSpPr bwMode="auto">
          <a:xfrm>
            <a:off x="302420" y="5838824"/>
            <a:ext cx="9984581" cy="1123950"/>
            <a:chOff x="991114" y="4243749"/>
            <a:chExt cx="6085707" cy="749965"/>
          </a:xfrm>
        </p:grpSpPr>
        <p:sp>
          <p:nvSpPr>
            <p:cNvPr id="26" name="Obdĺžnik: zaoblené rohy 25">
              <a:extLst>
                <a:ext uri="{FF2B5EF4-FFF2-40B4-BE49-F238E27FC236}">
                  <a16:creationId xmlns:a16="http://schemas.microsoft.com/office/drawing/2014/main" id="{5796725C-8C3A-C035-8019-B63C81D74A29}"/>
                </a:ext>
              </a:extLst>
            </p:cNvPr>
            <p:cNvSpPr/>
            <p:nvPr/>
          </p:nvSpPr>
          <p:spPr>
            <a:xfrm>
              <a:off x="1610860" y="4243749"/>
              <a:ext cx="5465961" cy="749965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56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cs-CZ" sz="27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BlokTextu 27">
              <a:extLst>
                <a:ext uri="{FF2B5EF4-FFF2-40B4-BE49-F238E27FC236}">
                  <a16:creationId xmlns:a16="http://schemas.microsoft.com/office/drawing/2014/main" id="{FFB48654-B0F6-2FA1-9A09-31BBB4BF3BD6}"/>
                </a:ext>
              </a:extLst>
            </p:cNvPr>
            <p:cNvSpPr txBox="1"/>
            <p:nvPr/>
          </p:nvSpPr>
          <p:spPr>
            <a:xfrm>
              <a:off x="2249475" y="4296183"/>
              <a:ext cx="3160943" cy="6160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137156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sk-SK" sz="27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Praktické in-</a:t>
              </a:r>
              <a:r>
                <a:rPr lang="sk-SK" sz="2700" b="1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house</a:t>
              </a:r>
              <a:r>
                <a:rPr lang="sk-SK" sz="27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workshopy</a:t>
              </a:r>
            </a:p>
            <a:p>
              <a:pPr marL="685784" indent="-685784" defTabSz="1371566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sk-SK" sz="27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prezenčne</a:t>
              </a:r>
            </a:p>
          </p:txBody>
        </p:sp>
        <p:grpSp>
          <p:nvGrpSpPr>
            <p:cNvPr id="73757" name="Skupina 33">
              <a:extLst>
                <a:ext uri="{FF2B5EF4-FFF2-40B4-BE49-F238E27FC236}">
                  <a16:creationId xmlns:a16="http://schemas.microsoft.com/office/drawing/2014/main" id="{12413A4E-D0A0-337E-1AAF-79B863D99F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1114" y="4250291"/>
              <a:ext cx="736879" cy="736880"/>
              <a:chOff x="1244814" y="3875305"/>
              <a:chExt cx="736879" cy="736880"/>
            </a:xfrm>
          </p:grpSpPr>
          <p:sp>
            <p:nvSpPr>
              <p:cNvPr id="38" name="Ovál 37">
                <a:extLst>
                  <a:ext uri="{FF2B5EF4-FFF2-40B4-BE49-F238E27FC236}">
                    <a16:creationId xmlns:a16="http://schemas.microsoft.com/office/drawing/2014/main" id="{A68A5F16-9617-0432-8DA1-51F57975FEE8}"/>
                  </a:ext>
                </a:extLst>
              </p:cNvPr>
              <p:cNvSpPr/>
              <p:nvPr/>
            </p:nvSpPr>
            <p:spPr>
              <a:xfrm>
                <a:off x="1244814" y="3875119"/>
                <a:ext cx="737310" cy="737253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156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cs-CZ" sz="2700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pic>
            <p:nvPicPr>
              <p:cNvPr id="73759" name="Obrázok 38">
                <a:extLst>
                  <a:ext uri="{FF2B5EF4-FFF2-40B4-BE49-F238E27FC236}">
                    <a16:creationId xmlns:a16="http://schemas.microsoft.com/office/drawing/2014/main" id="{73275D43-171F-B53A-C8D7-9042A5EE1C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0924" y="4011416"/>
                <a:ext cx="464659" cy="4646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73733" name="Skupina 39">
            <a:extLst>
              <a:ext uri="{FF2B5EF4-FFF2-40B4-BE49-F238E27FC236}">
                <a16:creationId xmlns:a16="http://schemas.microsoft.com/office/drawing/2014/main" id="{2A76EB53-9735-D101-AB4E-67A84B3CD6E3}"/>
              </a:ext>
            </a:extLst>
          </p:cNvPr>
          <p:cNvGrpSpPr>
            <a:grpSpLocks/>
          </p:cNvGrpSpPr>
          <p:nvPr/>
        </p:nvGrpSpPr>
        <p:grpSpPr bwMode="auto">
          <a:xfrm>
            <a:off x="302420" y="7122318"/>
            <a:ext cx="9925049" cy="1802605"/>
            <a:chOff x="991114" y="5112641"/>
            <a:chExt cx="6086365" cy="1200329"/>
          </a:xfrm>
        </p:grpSpPr>
        <p:sp>
          <p:nvSpPr>
            <p:cNvPr id="43" name="Obdĺžnik: zaoblené rohy 42">
              <a:extLst>
                <a:ext uri="{FF2B5EF4-FFF2-40B4-BE49-F238E27FC236}">
                  <a16:creationId xmlns:a16="http://schemas.microsoft.com/office/drawing/2014/main" id="{76801F75-6103-D25B-3FE6-22C7B938BA67}"/>
                </a:ext>
              </a:extLst>
            </p:cNvPr>
            <p:cNvSpPr/>
            <p:nvPr/>
          </p:nvSpPr>
          <p:spPr>
            <a:xfrm>
              <a:off x="1610264" y="5112641"/>
              <a:ext cx="5467215" cy="1200329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56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cs-CZ" sz="27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6" name="BlokTextu 45">
              <a:extLst>
                <a:ext uri="{FF2B5EF4-FFF2-40B4-BE49-F238E27FC236}">
                  <a16:creationId xmlns:a16="http://schemas.microsoft.com/office/drawing/2014/main" id="{6D37E7B9-31C9-74C1-273E-68DAFB64185D}"/>
                </a:ext>
              </a:extLst>
            </p:cNvPr>
            <p:cNvSpPr txBox="1"/>
            <p:nvPr/>
          </p:nvSpPr>
          <p:spPr>
            <a:xfrm>
              <a:off x="2249859" y="5112641"/>
              <a:ext cx="4808118" cy="11681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137156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sk-SK" sz="27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Individuálne tréningy a </a:t>
              </a:r>
              <a:r>
                <a:rPr lang="sk-SK" sz="2700" b="1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coaching</a:t>
              </a:r>
              <a:r>
                <a:rPr lang="sk-SK" sz="27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poradenstvo</a:t>
              </a:r>
            </a:p>
            <a:p>
              <a:pPr marL="685784" indent="-685784" defTabSz="1371566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sk-SK" sz="27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prezenčne</a:t>
              </a:r>
            </a:p>
            <a:p>
              <a:pPr marL="685784" indent="-685784" defTabSz="1371566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sk-SK" sz="27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online formou</a:t>
              </a:r>
            </a:p>
            <a:p>
              <a:pPr marL="685784" indent="-685784" defTabSz="1371566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sk-SK" sz="27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e-learning</a:t>
              </a:r>
            </a:p>
          </p:txBody>
        </p:sp>
        <p:grpSp>
          <p:nvGrpSpPr>
            <p:cNvPr id="73752" name="Skupina 48">
              <a:extLst>
                <a:ext uri="{FF2B5EF4-FFF2-40B4-BE49-F238E27FC236}">
                  <a16:creationId xmlns:a16="http://schemas.microsoft.com/office/drawing/2014/main" id="{248A421A-BC08-F8B0-F7FC-38042DFE40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1114" y="5344365"/>
              <a:ext cx="736879" cy="736880"/>
              <a:chOff x="1241897" y="4744196"/>
              <a:chExt cx="736879" cy="736880"/>
            </a:xfrm>
          </p:grpSpPr>
          <p:sp>
            <p:nvSpPr>
              <p:cNvPr id="50" name="Ovál 49">
                <a:extLst>
                  <a:ext uri="{FF2B5EF4-FFF2-40B4-BE49-F238E27FC236}">
                    <a16:creationId xmlns:a16="http://schemas.microsoft.com/office/drawing/2014/main" id="{B86AB490-334D-A3E5-D536-C894BA9A8486}"/>
                  </a:ext>
                </a:extLst>
              </p:cNvPr>
              <p:cNvSpPr/>
              <p:nvPr/>
            </p:nvSpPr>
            <p:spPr>
              <a:xfrm>
                <a:off x="1241897" y="4743975"/>
                <a:ext cx="737431" cy="737322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156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cs-CZ" sz="2700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pic>
            <p:nvPicPr>
              <p:cNvPr id="73754" name="Obrázok 54">
                <a:extLst>
                  <a:ext uri="{FF2B5EF4-FFF2-40B4-BE49-F238E27FC236}">
                    <a16:creationId xmlns:a16="http://schemas.microsoft.com/office/drawing/2014/main" id="{BA478208-D9B3-F6C4-0C6C-DE84B70FA4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61143" y="5001280"/>
                <a:ext cx="498387" cy="222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73734" name="Skupina 56">
            <a:extLst>
              <a:ext uri="{FF2B5EF4-FFF2-40B4-BE49-F238E27FC236}">
                <a16:creationId xmlns:a16="http://schemas.microsoft.com/office/drawing/2014/main" id="{3EECDF47-8579-AAAE-950C-D970651ED012}"/>
              </a:ext>
            </a:extLst>
          </p:cNvPr>
          <p:cNvGrpSpPr>
            <a:grpSpLocks/>
          </p:cNvGrpSpPr>
          <p:nvPr/>
        </p:nvGrpSpPr>
        <p:grpSpPr bwMode="auto">
          <a:xfrm>
            <a:off x="302420" y="4293394"/>
            <a:ext cx="9984581" cy="1383505"/>
            <a:chOff x="991114" y="3201497"/>
            <a:chExt cx="6085707" cy="922736"/>
          </a:xfrm>
        </p:grpSpPr>
        <p:sp>
          <p:nvSpPr>
            <p:cNvPr id="59" name="Obdĺžnik: zaoblené rohy 58">
              <a:extLst>
                <a:ext uri="{FF2B5EF4-FFF2-40B4-BE49-F238E27FC236}">
                  <a16:creationId xmlns:a16="http://schemas.microsoft.com/office/drawing/2014/main" id="{464DA26F-DEE4-B015-C71E-E083F29F9A52}"/>
                </a:ext>
              </a:extLst>
            </p:cNvPr>
            <p:cNvSpPr/>
            <p:nvPr/>
          </p:nvSpPr>
          <p:spPr>
            <a:xfrm>
              <a:off x="1610860" y="3217379"/>
              <a:ext cx="5465961" cy="906854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56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cs-CZ" sz="27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0" name="BlokTextu 59">
              <a:extLst>
                <a:ext uri="{FF2B5EF4-FFF2-40B4-BE49-F238E27FC236}">
                  <a16:creationId xmlns:a16="http://schemas.microsoft.com/office/drawing/2014/main" id="{31DD53E2-1412-8537-174E-F095DBAFA69D}"/>
                </a:ext>
              </a:extLst>
            </p:cNvPr>
            <p:cNvSpPr txBox="1"/>
            <p:nvPr/>
          </p:nvSpPr>
          <p:spPr>
            <a:xfrm>
              <a:off x="2249475" y="3201497"/>
              <a:ext cx="4309951" cy="8929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137156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sk-SK" sz="27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Uzavreté </a:t>
              </a:r>
              <a:r>
                <a:rPr lang="sk-SK" sz="2700" b="1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vnútrofiremné</a:t>
              </a:r>
              <a:r>
                <a:rPr lang="sk-SK" sz="27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in-</a:t>
              </a:r>
              <a:r>
                <a:rPr lang="sk-SK" sz="2700" b="1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house</a:t>
              </a:r>
              <a:r>
                <a:rPr lang="sk-SK" sz="27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školenia</a:t>
              </a:r>
            </a:p>
            <a:p>
              <a:pPr marL="685784" indent="-685784" defTabSz="1371566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sk-SK" sz="27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prezenčne / </a:t>
              </a:r>
              <a:r>
                <a:rPr lang="sk-SK" sz="27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onsite</a:t>
              </a:r>
              <a:r>
                <a:rPr lang="sk-SK" sz="27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marL="685784" indent="-685784" defTabSz="1371566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sk-SK" sz="27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online formou </a:t>
              </a:r>
            </a:p>
          </p:txBody>
        </p:sp>
        <p:grpSp>
          <p:nvGrpSpPr>
            <p:cNvPr id="73747" name="Skupina 60">
              <a:extLst>
                <a:ext uri="{FF2B5EF4-FFF2-40B4-BE49-F238E27FC236}">
                  <a16:creationId xmlns:a16="http://schemas.microsoft.com/office/drawing/2014/main" id="{263388FE-F6CE-83FC-25E5-8AD92716D4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1114" y="3302358"/>
              <a:ext cx="736879" cy="736880"/>
              <a:chOff x="371045" y="2801523"/>
              <a:chExt cx="736879" cy="736880"/>
            </a:xfrm>
          </p:grpSpPr>
          <p:sp>
            <p:nvSpPr>
              <p:cNvPr id="62" name="Ovál 61">
                <a:extLst>
                  <a:ext uri="{FF2B5EF4-FFF2-40B4-BE49-F238E27FC236}">
                    <a16:creationId xmlns:a16="http://schemas.microsoft.com/office/drawing/2014/main" id="{0D909F5F-D892-2713-D287-61E88BBBA8EA}"/>
                  </a:ext>
                </a:extLst>
              </p:cNvPr>
              <p:cNvSpPr/>
              <p:nvPr/>
            </p:nvSpPr>
            <p:spPr>
              <a:xfrm>
                <a:off x="371045" y="2802306"/>
                <a:ext cx="737310" cy="735330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156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cs-CZ" sz="2700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pic>
            <p:nvPicPr>
              <p:cNvPr id="73749" name="Obrázok 62">
                <a:extLst>
                  <a:ext uri="{FF2B5EF4-FFF2-40B4-BE49-F238E27FC236}">
                    <a16:creationId xmlns:a16="http://schemas.microsoft.com/office/drawing/2014/main" id="{A4052CC6-DE3E-096C-D6AA-FE02D235B9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291" y="2986882"/>
                <a:ext cx="498387" cy="366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73735" name="Skupina 63">
            <a:extLst>
              <a:ext uri="{FF2B5EF4-FFF2-40B4-BE49-F238E27FC236}">
                <a16:creationId xmlns:a16="http://schemas.microsoft.com/office/drawing/2014/main" id="{83E79D7C-81CB-081C-72ED-C65EE53EC5EC}"/>
              </a:ext>
            </a:extLst>
          </p:cNvPr>
          <p:cNvGrpSpPr>
            <a:grpSpLocks/>
          </p:cNvGrpSpPr>
          <p:nvPr/>
        </p:nvGrpSpPr>
        <p:grpSpPr bwMode="auto">
          <a:xfrm>
            <a:off x="261938" y="2652715"/>
            <a:ext cx="10825163" cy="1471613"/>
            <a:chOff x="991114" y="2382042"/>
            <a:chExt cx="6598727" cy="736880"/>
          </a:xfrm>
        </p:grpSpPr>
        <p:sp>
          <p:nvSpPr>
            <p:cNvPr id="65" name="Obdĺžnik: zaoblené rohy 64">
              <a:extLst>
                <a:ext uri="{FF2B5EF4-FFF2-40B4-BE49-F238E27FC236}">
                  <a16:creationId xmlns:a16="http://schemas.microsoft.com/office/drawing/2014/main" id="{DA3C8FA8-8899-6474-C2A4-F4149EA6030B}"/>
                </a:ext>
              </a:extLst>
            </p:cNvPr>
            <p:cNvSpPr/>
            <p:nvPr/>
          </p:nvSpPr>
          <p:spPr>
            <a:xfrm>
              <a:off x="1610924" y="2386811"/>
              <a:ext cx="5466521" cy="727341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56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cs-CZ" sz="27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6" name="BlokTextu 65">
              <a:extLst>
                <a:ext uri="{FF2B5EF4-FFF2-40B4-BE49-F238E27FC236}">
                  <a16:creationId xmlns:a16="http://schemas.microsoft.com/office/drawing/2014/main" id="{D609125C-AFA8-F188-03AC-78C0490D0596}"/>
                </a:ext>
              </a:extLst>
            </p:cNvPr>
            <p:cNvSpPr txBox="1"/>
            <p:nvPr/>
          </p:nvSpPr>
          <p:spPr>
            <a:xfrm>
              <a:off x="2249605" y="2384427"/>
              <a:ext cx="5340236" cy="6703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37156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sk-SK" sz="27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Otvorené verejné školenia</a:t>
              </a:r>
            </a:p>
            <a:p>
              <a:pPr marL="685784" indent="-685784" defTabSz="1371566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sk-SK" sz="27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aktuálne online formou</a:t>
              </a:r>
            </a:p>
            <a:p>
              <a:pPr marL="685784" indent="-685784" defTabSz="1371566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sk-SK" sz="27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väčšina školení akreditovaných </a:t>
              </a:r>
              <a:r>
                <a:rPr lang="sk-SK" sz="27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MŠVVaM</a:t>
              </a:r>
              <a:r>
                <a:rPr lang="sk-SK" sz="27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SR</a:t>
              </a:r>
            </a:p>
          </p:txBody>
        </p:sp>
        <p:grpSp>
          <p:nvGrpSpPr>
            <p:cNvPr id="73742" name="Skupina 66">
              <a:extLst>
                <a:ext uri="{FF2B5EF4-FFF2-40B4-BE49-F238E27FC236}">
                  <a16:creationId xmlns:a16="http://schemas.microsoft.com/office/drawing/2014/main" id="{8F3A7B7E-FA50-7247-BF42-300257EF0C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1114" y="2382042"/>
              <a:ext cx="736879" cy="736880"/>
              <a:chOff x="134992" y="1484481"/>
              <a:chExt cx="736879" cy="736880"/>
            </a:xfrm>
          </p:grpSpPr>
          <p:sp>
            <p:nvSpPr>
              <p:cNvPr id="68" name="Ovál 67">
                <a:extLst>
                  <a:ext uri="{FF2B5EF4-FFF2-40B4-BE49-F238E27FC236}">
                    <a16:creationId xmlns:a16="http://schemas.microsoft.com/office/drawing/2014/main" id="{BB9DE44A-2F23-D4D3-D30E-4F3B617AEF37}"/>
                  </a:ext>
                </a:extLst>
              </p:cNvPr>
              <p:cNvSpPr/>
              <p:nvPr/>
            </p:nvSpPr>
            <p:spPr>
              <a:xfrm>
                <a:off x="134992" y="1484481"/>
                <a:ext cx="737386" cy="736880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156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cs-CZ" sz="2700" dirty="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pic>
            <p:nvPicPr>
              <p:cNvPr id="73744" name="Obrázok 68">
                <a:extLst>
                  <a:ext uri="{FF2B5EF4-FFF2-40B4-BE49-F238E27FC236}">
                    <a16:creationId xmlns:a16="http://schemas.microsoft.com/office/drawing/2014/main" id="{5AED5541-0C56-F28B-9C14-0ED9C76D35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2670" y="1671730"/>
                <a:ext cx="481523" cy="3623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73736" name="Obrázok 37">
            <a:extLst>
              <a:ext uri="{FF2B5EF4-FFF2-40B4-BE49-F238E27FC236}">
                <a16:creationId xmlns:a16="http://schemas.microsoft.com/office/drawing/2014/main" id="{A1999037-5CDD-EE9F-1FBD-EA1D3581F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r="6606"/>
          <a:stretch>
            <a:fillRect/>
          </a:stretch>
        </p:blipFill>
        <p:spPr bwMode="auto">
          <a:xfrm>
            <a:off x="10496550" y="3905251"/>
            <a:ext cx="7736682" cy="522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Zástupný objekt pre obsah 1">
            <a:extLst>
              <a:ext uri="{FF2B5EF4-FFF2-40B4-BE49-F238E27FC236}">
                <a16:creationId xmlns:a16="http://schemas.microsoft.com/office/drawing/2014/main" id="{3A8202BE-57E0-5495-8378-7D440F693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7982" y="2600325"/>
            <a:ext cx="7534275" cy="1431132"/>
          </a:xfrm>
        </p:spPr>
        <p:txBody>
          <a:bodyPr>
            <a:normAutofit/>
          </a:bodyPr>
          <a:lstStyle/>
          <a:p>
            <a:pPr marL="0" indent="0" algn="ctr" defTabSz="1369187">
              <a:buNone/>
              <a:defRPr/>
            </a:pPr>
            <a:r>
              <a:rPr lang="sk-SK" sz="4800" b="1">
                <a:solidFill>
                  <a:schemeClr val="tx2"/>
                </a:solidFill>
              </a:rPr>
              <a:t>270+ </a:t>
            </a:r>
            <a:r>
              <a:rPr lang="sk-SK" sz="4800" err="1">
                <a:solidFill>
                  <a:schemeClr val="tx2"/>
                </a:solidFill>
              </a:rPr>
              <a:t>hard</a:t>
            </a:r>
            <a:r>
              <a:rPr lang="sk-SK" sz="4800">
                <a:solidFill>
                  <a:schemeClr val="tx2"/>
                </a:solidFill>
              </a:rPr>
              <a:t> </a:t>
            </a:r>
            <a:r>
              <a:rPr lang="sk-SK" sz="4800" err="1">
                <a:solidFill>
                  <a:schemeClr val="tx2"/>
                </a:solidFill>
              </a:rPr>
              <a:t>skills</a:t>
            </a:r>
            <a:r>
              <a:rPr lang="sk-SK" sz="4800">
                <a:solidFill>
                  <a:schemeClr val="tx2"/>
                </a:solidFill>
              </a:rPr>
              <a:t> &amp; soft </a:t>
            </a:r>
            <a:r>
              <a:rPr lang="sk-SK" sz="4800" err="1">
                <a:solidFill>
                  <a:schemeClr val="tx2"/>
                </a:solidFill>
              </a:rPr>
              <a:t>skills</a:t>
            </a:r>
            <a:r>
              <a:rPr lang="sk-SK" sz="4800">
                <a:solidFill>
                  <a:schemeClr val="tx2"/>
                </a:solidFill>
              </a:rPr>
              <a:t> školení</a:t>
            </a:r>
            <a:endParaRPr sz="4800">
              <a:solidFill>
                <a:schemeClr val="tx2"/>
              </a:solidFill>
            </a:endParaRPr>
          </a:p>
          <a:p>
            <a:pPr marL="0" indent="0" defTabSz="1369187">
              <a:buNone/>
              <a:defRPr/>
            </a:pPr>
            <a:endParaRPr lang="cs-CZ" sz="4800">
              <a:solidFill>
                <a:schemeClr val="tx2"/>
              </a:solidFill>
            </a:endParaRPr>
          </a:p>
        </p:txBody>
      </p:sp>
      <p:pic>
        <p:nvPicPr>
          <p:cNvPr id="73738" name="Obrázok 1">
            <a:extLst>
              <a:ext uri="{FF2B5EF4-FFF2-40B4-BE49-F238E27FC236}">
                <a16:creationId xmlns:a16="http://schemas.microsoft.com/office/drawing/2014/main" id="{D77A80C8-3D3D-7F61-F31C-B033EB68D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80963"/>
            <a:ext cx="2962275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16">
            <a:extLst>
              <a:ext uri="{FF2B5EF4-FFF2-40B4-BE49-F238E27FC236}">
                <a16:creationId xmlns:a16="http://schemas.microsoft.com/office/drawing/2014/main" id="{27DD1F3F-0A5B-F39C-D44E-0F04257AC0AF}"/>
              </a:ext>
            </a:extLst>
          </p:cNvPr>
          <p:cNvCxnSpPr>
            <a:cxnSpLocks/>
          </p:cNvCxnSpPr>
          <p:nvPr/>
        </p:nvCxnSpPr>
        <p:spPr>
          <a:xfrm>
            <a:off x="2338388" y="1912145"/>
            <a:ext cx="12418220" cy="0"/>
          </a:xfrm>
          <a:prstGeom prst="line">
            <a:avLst/>
          </a:prstGeom>
          <a:ln w="38100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16">
            <a:extLst>
              <a:ext uri="{FF2B5EF4-FFF2-40B4-BE49-F238E27FC236}">
                <a16:creationId xmlns:a16="http://schemas.microsoft.com/office/drawing/2014/main" id="{243B3462-0BF4-7121-1295-EF80E9B35435}"/>
              </a:ext>
            </a:extLst>
          </p:cNvPr>
          <p:cNvSpPr txBox="1"/>
          <p:nvPr/>
        </p:nvSpPr>
        <p:spPr>
          <a:xfrm>
            <a:off x="7456680" y="237664"/>
            <a:ext cx="3374642" cy="35811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137156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sk-SK" sz="1727" spc="450" dirty="0">
                <a:solidFill>
                  <a:srgbClr val="FFFFFF">
                    <a:lumMod val="50000"/>
                  </a:srgbClr>
                </a:solidFill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lang="en-US" sz="1727" spc="450" dirty="0">
              <a:solidFill>
                <a:srgbClr val="FFFFFF">
                  <a:lumMod val="50000"/>
                </a:srgb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grpSp>
        <p:nvGrpSpPr>
          <p:cNvPr id="77827" name="Skupina 3">
            <a:extLst>
              <a:ext uri="{FF2B5EF4-FFF2-40B4-BE49-F238E27FC236}">
                <a16:creationId xmlns:a16="http://schemas.microsoft.com/office/drawing/2014/main" id="{80980843-63D3-8DAD-A146-81943DCCC80C}"/>
              </a:ext>
            </a:extLst>
          </p:cNvPr>
          <p:cNvGrpSpPr>
            <a:grpSpLocks/>
          </p:cNvGrpSpPr>
          <p:nvPr/>
        </p:nvGrpSpPr>
        <p:grpSpPr bwMode="auto">
          <a:xfrm>
            <a:off x="611983" y="2226470"/>
            <a:ext cx="17064038" cy="8210550"/>
            <a:chOff x="-420665" y="2504817"/>
            <a:chExt cx="8574157" cy="4025536"/>
          </a:xfrm>
        </p:grpSpPr>
        <p:grpSp>
          <p:nvGrpSpPr>
            <p:cNvPr id="77831" name="Skupina 4">
              <a:extLst>
                <a:ext uri="{FF2B5EF4-FFF2-40B4-BE49-F238E27FC236}">
                  <a16:creationId xmlns:a16="http://schemas.microsoft.com/office/drawing/2014/main" id="{411F5B61-BD0A-BBD1-72A8-CA80DEBA5A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5358" y="2504817"/>
              <a:ext cx="6662110" cy="3135212"/>
              <a:chOff x="585627" y="2648655"/>
              <a:chExt cx="6662110" cy="3135212"/>
            </a:xfrm>
          </p:grpSpPr>
          <p:pic>
            <p:nvPicPr>
              <p:cNvPr id="77834" name="Obrázok 7">
                <a:extLst>
                  <a:ext uri="{FF2B5EF4-FFF2-40B4-BE49-F238E27FC236}">
                    <a16:creationId xmlns:a16="http://schemas.microsoft.com/office/drawing/2014/main" id="{1CBFF677-0104-64FE-D46C-21EAEF6113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70330" y="4634747"/>
                <a:ext cx="1008000" cy="1149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5" name="Obrázok 8">
                <a:extLst>
                  <a:ext uri="{FF2B5EF4-FFF2-40B4-BE49-F238E27FC236}">
                    <a16:creationId xmlns:a16="http://schemas.microsoft.com/office/drawing/2014/main" id="{27090036-DE4F-ECBF-6574-4D16968887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737" y="4708666"/>
                <a:ext cx="1008000" cy="10752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6" name="Obrázok 9">
                <a:extLst>
                  <a:ext uri="{FF2B5EF4-FFF2-40B4-BE49-F238E27FC236}">
                    <a16:creationId xmlns:a16="http://schemas.microsoft.com/office/drawing/2014/main" id="{C6BB6E80-EB51-7D6D-B064-5BB5D10B3B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627" y="4675067"/>
                <a:ext cx="1008000" cy="110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7" name="Obrázok 10">
                <a:extLst>
                  <a:ext uri="{FF2B5EF4-FFF2-40B4-BE49-F238E27FC236}">
                    <a16:creationId xmlns:a16="http://schemas.microsoft.com/office/drawing/2014/main" id="{BEB7688F-CA00-B531-220D-D96ADA066F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737" y="2702415"/>
                <a:ext cx="1008000" cy="1122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8" name="Obrázok 11">
                <a:extLst>
                  <a:ext uri="{FF2B5EF4-FFF2-40B4-BE49-F238E27FC236}">
                    <a16:creationId xmlns:a16="http://schemas.microsoft.com/office/drawing/2014/main" id="{4D77B7B3-0A58-F3AF-EE6E-6D8C96B31D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5033" y="2648655"/>
                <a:ext cx="1008000" cy="117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9" name="Obrázok 12">
                <a:extLst>
                  <a:ext uri="{FF2B5EF4-FFF2-40B4-BE49-F238E27FC236}">
                    <a16:creationId xmlns:a16="http://schemas.microsoft.com/office/drawing/2014/main" id="{61477D3B-68E6-4ABD-181A-E4E61BBADD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70330" y="2749455"/>
                <a:ext cx="1008000" cy="1075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40" name="Obrázok 13">
                <a:extLst>
                  <a:ext uri="{FF2B5EF4-FFF2-40B4-BE49-F238E27FC236}">
                    <a16:creationId xmlns:a16="http://schemas.microsoft.com/office/drawing/2014/main" id="{9B44E79D-321E-AFDB-2FB7-9A19254E0F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627" y="2722574"/>
                <a:ext cx="1008000" cy="1102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41" name="Obrázok 14">
                <a:extLst>
                  <a:ext uri="{FF2B5EF4-FFF2-40B4-BE49-F238E27FC236}">
                    <a16:creationId xmlns:a16="http://schemas.microsoft.com/office/drawing/2014/main" id="{E0823E83-373D-B5B6-96C9-0D2C31385C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5033" y="4688506"/>
                <a:ext cx="1008000" cy="1095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7832" name="Zástupný objekt pre obsah 1">
              <a:extLst>
                <a:ext uri="{FF2B5EF4-FFF2-40B4-BE49-F238E27FC236}">
                  <a16:creationId xmlns:a16="http://schemas.microsoft.com/office/drawing/2014/main" id="{6A2FDCF9-C7EC-5EB7-E114-875DF948F5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20665" y="3770988"/>
              <a:ext cx="8574157" cy="73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6858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defTabSz="1026320" fontAlgn="base">
                <a:lnSpc>
                  <a:spcPct val="90000"/>
                </a:lnSpc>
                <a:spcBef>
                  <a:spcPts val="1500"/>
                </a:spcBef>
                <a:spcAft>
                  <a:spcPct val="0"/>
                </a:spcAft>
                <a:defRPr/>
              </a:pPr>
              <a:r>
                <a:rPr lang="sk-SK" altLang="sk-SK" sz="6000" b="1">
                  <a:solidFill>
                    <a:srgbClr val="000C30"/>
                  </a:solidFill>
                </a:rPr>
                <a:t>100+ </a:t>
              </a:r>
              <a:r>
                <a:rPr lang="sk-SK" altLang="sk-SK" sz="4200" b="1">
                  <a:solidFill>
                    <a:srgbClr val="000C30"/>
                  </a:solidFill>
                </a:rPr>
                <a:t>spolupracujúcich lektorov, audítorov, expertov</a:t>
              </a:r>
            </a:p>
          </p:txBody>
        </p:sp>
        <p:sp>
          <p:nvSpPr>
            <p:cNvPr id="77833" name="Zástupný objekt pre obsah 1">
              <a:extLst>
                <a:ext uri="{FF2B5EF4-FFF2-40B4-BE49-F238E27FC236}">
                  <a16:creationId xmlns:a16="http://schemas.microsoft.com/office/drawing/2014/main" id="{5D3D403C-9115-E137-8BC6-24C8CFE307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73" y="5795657"/>
              <a:ext cx="7716079" cy="73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6858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defTabSz="1026320" fontAlgn="base">
                <a:lnSpc>
                  <a:spcPct val="90000"/>
                </a:lnSpc>
                <a:spcBef>
                  <a:spcPts val="1500"/>
                </a:spcBef>
                <a:spcAft>
                  <a:spcPct val="0"/>
                </a:spcAft>
                <a:defRPr/>
              </a:pPr>
              <a:r>
                <a:rPr lang="sk-SK" altLang="sk-SK" sz="3600" b="1">
                  <a:solidFill>
                    <a:srgbClr val="000C30"/>
                  </a:solidFill>
                </a:rPr>
                <a:t>Lektori / Audítori majú </a:t>
              </a:r>
              <a:r>
                <a:rPr lang="sk-SK" altLang="sk-SK" sz="4200" b="1">
                  <a:solidFill>
                    <a:srgbClr val="000C30"/>
                  </a:solidFill>
                </a:rPr>
                <a:t>15+ rokov manažérskej</a:t>
              </a:r>
              <a:br>
                <a:rPr lang="sk-SK" altLang="sk-SK" sz="4200" b="1">
                  <a:solidFill>
                    <a:srgbClr val="000C30"/>
                  </a:solidFill>
                </a:rPr>
              </a:br>
              <a:r>
                <a:rPr lang="sk-SK" altLang="sk-SK" sz="4200" b="1">
                  <a:solidFill>
                    <a:srgbClr val="000C30"/>
                  </a:solidFill>
                </a:rPr>
                <a:t>a odbornej praxe</a:t>
              </a:r>
              <a:r>
                <a:rPr lang="sk-SK" altLang="sk-SK" sz="3600" b="1">
                  <a:solidFill>
                    <a:srgbClr val="000C30"/>
                  </a:solidFill>
                </a:rPr>
                <a:t> v danom odvetví priemyslu</a:t>
              </a:r>
            </a:p>
          </p:txBody>
        </p:sp>
      </p:grpSp>
      <p:sp>
        <p:nvSpPr>
          <p:cNvPr id="77828" name="Zástupný text 2">
            <a:extLst>
              <a:ext uri="{FF2B5EF4-FFF2-40B4-BE49-F238E27FC236}">
                <a16:creationId xmlns:a16="http://schemas.microsoft.com/office/drawing/2014/main" id="{E41A9987-A2E0-F44C-DA6A-FA6F493E1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1026" y="709613"/>
            <a:ext cx="9301163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369220" fontAlgn="base">
              <a:lnSpc>
                <a:spcPct val="90000"/>
              </a:lnSpc>
              <a:spcBef>
                <a:spcPts val="1500"/>
              </a:spcBef>
              <a:spcAft>
                <a:spcPct val="0"/>
              </a:spcAft>
              <a:defRPr/>
            </a:pPr>
            <a:r>
              <a:rPr lang="sk-SK" altLang="sk-SK" sz="4200" b="1">
                <a:solidFill>
                  <a:srgbClr val="010523"/>
                </a:solidFill>
              </a:rPr>
              <a:t>Konkurenčná výhoda CeMS </a:t>
            </a:r>
          </a:p>
          <a:p>
            <a:pPr algn="ctr" defTabSz="1369220" fontAlgn="base">
              <a:lnSpc>
                <a:spcPct val="90000"/>
              </a:lnSpc>
              <a:spcBef>
                <a:spcPts val="1500"/>
              </a:spcBef>
              <a:spcAft>
                <a:spcPct val="0"/>
              </a:spcAft>
              <a:defRPr/>
            </a:pPr>
            <a:r>
              <a:rPr lang="sk-SK" altLang="sk-SK" sz="4200" b="1">
                <a:solidFill>
                  <a:srgbClr val="010523"/>
                </a:solidFill>
              </a:rPr>
              <a:t>= náš team skúsených odborníkov</a:t>
            </a:r>
            <a:endParaRPr lang="en-US" altLang="sk-SK" sz="4200" b="1">
              <a:solidFill>
                <a:srgbClr val="010523"/>
              </a:solidFill>
            </a:endParaRPr>
          </a:p>
        </p:txBody>
      </p:sp>
      <p:cxnSp>
        <p:nvCxnSpPr>
          <p:cNvPr id="2" name="Straight Connector 16">
            <a:extLst>
              <a:ext uri="{FF2B5EF4-FFF2-40B4-BE49-F238E27FC236}">
                <a16:creationId xmlns:a16="http://schemas.microsoft.com/office/drawing/2014/main" id="{39CB40E7-F685-F49F-654A-35F1C7E169D2}"/>
              </a:ext>
            </a:extLst>
          </p:cNvPr>
          <p:cNvCxnSpPr>
            <a:cxnSpLocks/>
          </p:cNvCxnSpPr>
          <p:nvPr/>
        </p:nvCxnSpPr>
        <p:spPr>
          <a:xfrm>
            <a:off x="1907383" y="2226470"/>
            <a:ext cx="14473238" cy="0"/>
          </a:xfrm>
          <a:prstGeom prst="line">
            <a:avLst/>
          </a:prstGeom>
          <a:ln w="38100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830" name="Obrázok 1">
            <a:extLst>
              <a:ext uri="{FF2B5EF4-FFF2-40B4-BE49-F238E27FC236}">
                <a16:creationId xmlns:a16="http://schemas.microsoft.com/office/drawing/2014/main" id="{1D86F8D8-B784-53BB-1D28-3727840AC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80963"/>
            <a:ext cx="2345532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16">
            <a:extLst>
              <a:ext uri="{FF2B5EF4-FFF2-40B4-BE49-F238E27FC236}">
                <a16:creationId xmlns:a16="http://schemas.microsoft.com/office/drawing/2014/main" id="{C9BA902D-DA3A-BCE9-2515-1B8F3160C120}"/>
              </a:ext>
            </a:extLst>
          </p:cNvPr>
          <p:cNvSpPr txBox="1"/>
          <p:nvPr/>
        </p:nvSpPr>
        <p:spPr>
          <a:xfrm>
            <a:off x="7456680" y="237824"/>
            <a:ext cx="3374642" cy="35779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1371600">
              <a:defRPr/>
            </a:pPr>
            <a:r>
              <a:rPr lang="sk-SK" sz="1725" spc="450" dirty="0">
                <a:solidFill>
                  <a:prstClr val="white">
                    <a:lumMod val="50000"/>
                  </a:prstClr>
                </a:solidFill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lang="en-US" sz="1725" spc="450" dirty="0">
              <a:solidFill>
                <a:prstClr val="white">
                  <a:lumMod val="50000"/>
                </a:prst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79875" name="Zástupný text 2">
            <a:extLst>
              <a:ext uri="{FF2B5EF4-FFF2-40B4-BE49-F238E27FC236}">
                <a16:creationId xmlns:a16="http://schemas.microsoft.com/office/drawing/2014/main" id="{E249976C-D45C-658A-127A-FE9220F31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1026" y="1147763"/>
            <a:ext cx="9301163" cy="864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369220" fontAlgn="base">
              <a:lnSpc>
                <a:spcPts val="5288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sk-SK" altLang="sk-SK" sz="4200" b="1">
                <a:solidFill>
                  <a:srgbClr val="000000"/>
                </a:solidFill>
              </a:rPr>
              <a:t>Organizačné pokyny</a:t>
            </a:r>
            <a:endParaRPr lang="en-US" altLang="sk-SK" sz="4200" b="1">
              <a:solidFill>
                <a:srgbClr val="000000"/>
              </a:solidFill>
            </a:endParaRPr>
          </a:p>
        </p:txBody>
      </p:sp>
      <p:pic>
        <p:nvPicPr>
          <p:cNvPr id="79876" name="Picture 1">
            <a:extLst>
              <a:ext uri="{FF2B5EF4-FFF2-40B4-BE49-F238E27FC236}">
                <a16:creationId xmlns:a16="http://schemas.microsoft.com/office/drawing/2014/main" id="{34C86368-8D67-523B-24CE-5DA44AB8F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482" y="6872288"/>
            <a:ext cx="10608468" cy="327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7" name="Rectangle 2">
            <a:extLst>
              <a:ext uri="{FF2B5EF4-FFF2-40B4-BE49-F238E27FC236}">
                <a16:creationId xmlns:a16="http://schemas.microsoft.com/office/drawing/2014/main" id="{5F19A3AF-FC60-B0B2-B1C3-6CAD2FA9C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33700"/>
            <a:ext cx="15649575" cy="572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8078" tIns="69039" rIns="138078" bIns="69039"/>
          <a:lstStyle>
            <a:lvl1pPr marL="571500" indent="-571500" defTabSz="1827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857250" indent="-857250" algn="just" defTabSz="274082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tabLst>
                <a:tab pos="3850482" algn="l"/>
              </a:tabLst>
              <a:defRPr/>
            </a:pPr>
            <a:r>
              <a:rPr lang="sk-SK" altLang="sk-SK" sz="3000" dirty="0">
                <a:solidFill>
                  <a:srgbClr val="000000"/>
                </a:solidFill>
              </a:rPr>
              <a:t>Školenie prebieha </a:t>
            </a:r>
            <a:r>
              <a:rPr lang="sk-SK" altLang="sk-SK" sz="3000" b="1" dirty="0">
                <a:solidFill>
                  <a:srgbClr val="000000"/>
                </a:solidFill>
              </a:rPr>
              <a:t>prezenčnou</a:t>
            </a:r>
            <a:r>
              <a:rPr lang="sk-SK" altLang="sk-SK" sz="3000" dirty="0">
                <a:solidFill>
                  <a:srgbClr val="000000"/>
                </a:solidFill>
              </a:rPr>
              <a:t> </a:t>
            </a:r>
            <a:r>
              <a:rPr lang="sk-SK" altLang="sk-SK" sz="3000" b="1" dirty="0">
                <a:solidFill>
                  <a:srgbClr val="000000"/>
                </a:solidFill>
              </a:rPr>
              <a:t>formou</a:t>
            </a:r>
            <a:r>
              <a:rPr lang="sk-SK" altLang="sk-SK" sz="3000" dirty="0">
                <a:solidFill>
                  <a:srgbClr val="000000"/>
                </a:solidFill>
              </a:rPr>
              <a:t> od 09:00 do 16:00 </a:t>
            </a:r>
          </a:p>
          <a:p>
            <a:pPr marL="857250" indent="-857250" algn="just" defTabSz="274082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tabLst>
                <a:tab pos="3850482" algn="l"/>
              </a:tabLst>
              <a:defRPr/>
            </a:pPr>
            <a:r>
              <a:rPr lang="sk-SK" altLang="sk-SK" sz="3000" dirty="0">
                <a:solidFill>
                  <a:srgbClr val="000000"/>
                </a:solidFill>
              </a:rPr>
              <a:t>Po každej hodine bude </a:t>
            </a:r>
            <a:r>
              <a:rPr lang="sk-SK" altLang="sk-SK" sz="3000" b="1" dirty="0">
                <a:solidFill>
                  <a:srgbClr val="000000"/>
                </a:solidFill>
              </a:rPr>
              <a:t>prestávka </a:t>
            </a:r>
            <a:r>
              <a:rPr lang="sk-SK" altLang="sk-SK" sz="3000" dirty="0">
                <a:solidFill>
                  <a:srgbClr val="000000"/>
                </a:solidFill>
              </a:rPr>
              <a:t>5-10 minút podľa potreby</a:t>
            </a:r>
          </a:p>
          <a:p>
            <a:pPr marL="857250" indent="-857250" algn="just" defTabSz="274082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tabLst>
                <a:tab pos="3850482" algn="l"/>
              </a:tabLst>
              <a:defRPr/>
            </a:pPr>
            <a:r>
              <a:rPr lang="sk-SK" altLang="sk-SK" sz="3000" b="1" dirty="0">
                <a:solidFill>
                  <a:srgbClr val="000000"/>
                </a:solidFill>
              </a:rPr>
              <a:t>Obedná prestávka </a:t>
            </a:r>
            <a:r>
              <a:rPr lang="sk-SK" altLang="sk-SK" sz="3000" dirty="0">
                <a:solidFill>
                  <a:srgbClr val="000000"/>
                </a:solidFill>
              </a:rPr>
              <a:t>bude od 12:00 do 12:30</a:t>
            </a:r>
          </a:p>
          <a:p>
            <a:pPr marL="857250" indent="-857250" algn="just" defTabSz="274082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tabLst>
                <a:tab pos="3850482" algn="l"/>
              </a:tabLst>
              <a:defRPr/>
            </a:pPr>
            <a:r>
              <a:rPr lang="sk-SK" altLang="sk-SK" sz="3000" dirty="0">
                <a:solidFill>
                  <a:srgbClr val="000000"/>
                </a:solidFill>
              </a:rPr>
              <a:t>V prípade akýchkoľvek </a:t>
            </a:r>
            <a:r>
              <a:rPr lang="sk-SK" altLang="sk-SK" sz="3000" b="1" dirty="0">
                <a:solidFill>
                  <a:srgbClr val="000000"/>
                </a:solidFill>
              </a:rPr>
              <a:t>otázok</a:t>
            </a:r>
            <a:r>
              <a:rPr lang="sk-SK" altLang="sk-SK" sz="3000" dirty="0">
                <a:solidFill>
                  <a:srgbClr val="000000"/>
                </a:solidFill>
              </a:rPr>
              <a:t> nás kedykoľvek prerušte a pýtajte sa</a:t>
            </a:r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030318" y="2400300"/>
            <a:ext cx="16227364" cy="6832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Definovanie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pojmov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inovácia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výrobný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proces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inovačný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proces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industry 4.0 vs. 5.0,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inovačný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cyklus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udržateľnosť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vo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výrobe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technologické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inovácie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</a:p>
          <a:p>
            <a:pPr algn="just"/>
            <a:endParaRPr lang="en-US" sz="32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Charakteristika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typov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inovácií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:</a:t>
            </a:r>
          </a:p>
          <a:p>
            <a:pPr marL="647694" lvl="1" indent="-323847" algn="just">
              <a:buFont typeface="Arial"/>
              <a:buChar char="•"/>
            </a:pP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produktové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inovácie</a:t>
            </a:r>
            <a:endParaRPr lang="en-US" sz="32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procesné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inovácie</a:t>
            </a:r>
            <a:endParaRPr lang="en-US" sz="32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inovácie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obchodných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modelov</a:t>
            </a:r>
            <a:endParaRPr lang="en-US" sz="32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inovácie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služieb</a:t>
            </a:r>
            <a:endParaRPr lang="en-US" sz="32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32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Prírastkové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vs.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rušivé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inovácie</a:t>
            </a:r>
            <a:endParaRPr lang="en-US" sz="32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Kultúrne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organizačné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faktory</a:t>
            </a:r>
            <a:endParaRPr lang="en-US" sz="32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Vplyv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na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vytváranie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hodnoty</a:t>
            </a:r>
            <a:endParaRPr lang="en-US" sz="32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582EE7D0-D849-9568-BC7B-9767E4FE3E31}"/>
              </a:ext>
            </a:extLst>
          </p:cNvPr>
          <p:cNvSpPr txBox="1">
            <a:spLocks/>
          </p:cNvSpPr>
          <p:nvPr/>
        </p:nvSpPr>
        <p:spPr>
          <a:xfrm>
            <a:off x="3657600" y="1257300"/>
            <a:ext cx="10605248" cy="12681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u="none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k-SK" dirty="0"/>
              <a:t>1.Inovácie vo výrobe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030318" y="2146623"/>
            <a:ext cx="16227364" cy="6959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Úloha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inovatívneho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marketingu</a:t>
            </a:r>
            <a:endParaRPr lang="en-US" sz="30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30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Kľúčové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aspekty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jeho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úlohy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:</a:t>
            </a:r>
          </a:p>
          <a:p>
            <a:pPr marL="647694" lvl="1" indent="-323847" algn="just">
              <a:buAutoNum type="arabicPeriod"/>
            </a:pP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diferenciácia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na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konkurenčných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trhoch</a:t>
            </a:r>
            <a:endParaRPr lang="en-US" sz="30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AutoNum type="arabicPeriod"/>
            </a:pP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zákaznícky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orientovaný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prístup</a:t>
            </a:r>
            <a:endParaRPr lang="en-US" sz="30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AutoNum type="arabicPeriod"/>
            </a:pP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vytváranie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zachytávanie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hodnoty</a:t>
            </a:r>
            <a:endParaRPr lang="en-US" sz="30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AutoNum type="arabicPeriod"/>
            </a:pP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prijatie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nových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technológií</a:t>
            </a:r>
            <a:endParaRPr lang="en-US" sz="30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AutoNum type="arabicPeriod"/>
            </a:pP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udržateľný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etický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marketing</a:t>
            </a:r>
          </a:p>
          <a:p>
            <a:pPr marL="647694" lvl="1" indent="-323847" algn="just">
              <a:buAutoNum type="arabicPeriod"/>
            </a:pP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agilita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prispôsobivosť</a:t>
            </a:r>
            <a:endParaRPr lang="en-US" sz="30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AutoNum type="arabicPeriod"/>
            </a:pP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podpora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angažovania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značky</a:t>
            </a:r>
            <a:endParaRPr lang="en-US" sz="30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AutoNum type="arabicPeriod"/>
            </a:pP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zvyšovanie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návratnosti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investícií</a:t>
            </a:r>
            <a:endParaRPr lang="en-US" sz="30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30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Príklady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z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praxe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pri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každom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kľúčovom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aspekte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inovatívneho</a:t>
            </a:r>
            <a:r>
              <a:rPr lang="en-US" sz="3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marketingu</a:t>
            </a:r>
            <a:endParaRPr lang="en-US" sz="30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30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>
              <a:lnSpc>
                <a:spcPts val="4199"/>
              </a:lnSpc>
            </a:pPr>
            <a:endParaRPr lang="en-US" sz="3000" dirty="0">
              <a:solidFill>
                <a:srgbClr val="1D1D1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974C3D3A-1FF9-2D9A-78AE-BCF061D18C4B}"/>
              </a:ext>
            </a:extLst>
          </p:cNvPr>
          <p:cNvSpPr txBox="1">
            <a:spLocks/>
          </p:cNvSpPr>
          <p:nvPr/>
        </p:nvSpPr>
        <p:spPr>
          <a:xfrm>
            <a:off x="3657600" y="1257300"/>
            <a:ext cx="10605248" cy="12681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u="none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sk-SK" dirty="0"/>
              <a:t>1.Inovácie vo výrobe </a:t>
            </a:r>
          </a:p>
        </p:txBody>
      </p:sp>
    </p:spTree>
  </p:cSld>
  <p:clrMapOvr>
    <a:masterClrMapping/>
  </p:clrMapOvr>
  <p:transition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768414" y="3543300"/>
            <a:ext cx="16227364" cy="4862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Definície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: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Strategický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marketing,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význam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strategického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marketingu</a:t>
            </a:r>
            <a:endParaRPr lang="en-US" sz="32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32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Vytváranie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marketingových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stratégií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zameraných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na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podporu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inovácií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:</a:t>
            </a:r>
          </a:p>
          <a:p>
            <a:pPr marL="647694" lvl="1" indent="-323847" algn="just">
              <a:buAutoNum type="arabicPeriod"/>
            </a:pP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Analýza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trhu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identifikácia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príležitostí</a:t>
            </a:r>
            <a:endParaRPr lang="en-US" sz="32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AutoNum type="arabicPeriod"/>
            </a:pP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Segmentácia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zacielenie</a:t>
            </a:r>
            <a:endParaRPr lang="en-US" sz="32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AutoNum type="arabicPeriod"/>
            </a:pP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Vývoj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implementácia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marketingových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stratégií</a:t>
            </a:r>
            <a:endParaRPr lang="en-US" sz="32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AutoNum type="arabicPeriod"/>
            </a:pP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Podpora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propagácia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inovácií</a:t>
            </a:r>
            <a:endParaRPr lang="en-US" sz="32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AutoNum type="arabicPeriod"/>
            </a:pP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Monitoring a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prispôsobenie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stratégií</a:t>
            </a:r>
            <a:endParaRPr lang="en-US" sz="32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999" dirty="0">
              <a:solidFill>
                <a:srgbClr val="1D1D1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just"/>
            <a:endParaRPr lang="en-US" sz="2999" dirty="0">
              <a:solidFill>
                <a:srgbClr val="1D1D1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68414" y="2705100"/>
            <a:ext cx="16751172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2. 1 :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Úloha</a:t>
            </a:r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strategického</a:t>
            </a:r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marketingu</a:t>
            </a:r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v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procese</a:t>
            </a:r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inovácie</a:t>
            </a:r>
            <a:endParaRPr lang="en-US" sz="3600" dirty="0">
              <a:solidFill>
                <a:srgbClr val="1D1D1F"/>
              </a:solidFill>
              <a:latin typeface="Arial" panose="020B0604020202020204" pitchFamily="34" charset="0"/>
              <a:ea typeface="Arial Nova"/>
              <a:cs typeface="Arial" panose="020B0604020202020204" pitchFamily="34" charset="0"/>
              <a:sym typeface="Arial Nova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C4D3D26F-4CA0-ED6B-C5AB-FF72E0DF67F1}"/>
              </a:ext>
            </a:extLst>
          </p:cNvPr>
          <p:cNvSpPr txBox="1">
            <a:spLocks/>
          </p:cNvSpPr>
          <p:nvPr/>
        </p:nvSpPr>
        <p:spPr>
          <a:xfrm>
            <a:off x="5257800" y="716243"/>
            <a:ext cx="8001000" cy="12681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u="none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sk-SK" dirty="0"/>
              <a:t>2. Strategický marketing a inovácie vo výrobe</a:t>
            </a:r>
          </a:p>
        </p:txBody>
      </p:sp>
    </p:spTree>
  </p:cSld>
  <p:clrMapOvr>
    <a:masterClrMapping/>
  </p:clrMapOvr>
  <p:transition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770032" y="3848100"/>
            <a:ext cx="16227364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4" lvl="1" indent="-323847" algn="just">
              <a:buFont typeface="Arial"/>
              <a:buChar char="•"/>
            </a:pP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Diferenciácia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produktov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(product differentiation):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Využitie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inovácií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odlíšenie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produktov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od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konkurencie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.</a:t>
            </a:r>
          </a:p>
          <a:p>
            <a:pPr marL="647694" lvl="1" indent="-323847" algn="just">
              <a:buFont typeface="Arial"/>
              <a:buChar char="•"/>
            </a:pP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Segmentácia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trhu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(market segmentation):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Identifikácia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trhových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segmentov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ktoré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ocenia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inovatívne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vlastnosti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produktov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.</a:t>
            </a:r>
          </a:p>
          <a:p>
            <a:pPr marL="647694" lvl="1" indent="-323847" algn="just">
              <a:buFont typeface="Arial"/>
              <a:buChar char="•"/>
            </a:pP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Hodnotová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ponuka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(Value proposition: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Komunikácia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jedinečných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výhod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ktoré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inovácie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prinášajú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zákazníkom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.</a:t>
            </a:r>
          </a:p>
          <a:p>
            <a:pPr algn="just"/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Príklady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z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praxe</a:t>
            </a:r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Metódy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implementácie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inovatívnych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marketingových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stratégií</a:t>
            </a:r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Využitie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pokročilých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technológií</a:t>
            </a:r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Zapojenie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zákazníkov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prostredníctvom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interaktívnych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skúseností</a:t>
            </a:r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Prijatie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nových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marketingových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techník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: content marketing, influencer marketing,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personalizovaná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komunikácia</a:t>
            </a:r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Testovanie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opakovanie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: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implementácia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A/B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testovania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získvanie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spätnej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väzby</a:t>
            </a:r>
            <a:endParaRPr lang="en-US" sz="2500" spc="-149" dirty="0">
              <a:solidFill>
                <a:srgbClr val="1D1D1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95400" y="2857500"/>
            <a:ext cx="16751172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2.2 :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Marketingové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stratégie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podporujúce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inovačné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procesy</a:t>
            </a:r>
            <a:endParaRPr lang="en-US" sz="3200" dirty="0">
              <a:solidFill>
                <a:srgbClr val="1D1D1F"/>
              </a:solidFill>
              <a:latin typeface="Arial" panose="020B0604020202020204" pitchFamily="34" charset="0"/>
              <a:ea typeface="Arial Nova"/>
              <a:cs typeface="Arial" panose="020B0604020202020204" pitchFamily="34" charset="0"/>
              <a:sym typeface="Arial Nova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1E049B63-E939-7163-94C6-F0D4DFAC728E}"/>
              </a:ext>
            </a:extLst>
          </p:cNvPr>
          <p:cNvSpPr txBox="1">
            <a:spLocks/>
          </p:cNvSpPr>
          <p:nvPr/>
        </p:nvSpPr>
        <p:spPr>
          <a:xfrm>
            <a:off x="5257800" y="716243"/>
            <a:ext cx="8001000" cy="12681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u="none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sk-SK" dirty="0"/>
              <a:t>2. Strategický marketing a inovácie vo výrobe</a:t>
            </a:r>
          </a:p>
        </p:txBody>
      </p:sp>
    </p:spTree>
  </p:cSld>
  <p:clrMapOvr>
    <a:masterClrMapping/>
  </p:clrMapOvr>
  <p:transition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219200" y="3771900"/>
            <a:ext cx="16227364" cy="5076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Charakterizovanie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procesu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vývoja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produktu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so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zameraním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inovácie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.</a:t>
            </a:r>
          </a:p>
          <a:p>
            <a:pPr marL="647694" lvl="1" indent="-323847" algn="just">
              <a:buFont typeface="Arial"/>
              <a:buChar char="•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Etapy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vývoja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produktu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: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generovanie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nápadov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prieskum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trhu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vývoj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testovanie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konceptov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dizajn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vývoj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produktu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testovanie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trhu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komercializácia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Stanovenie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zákazníckych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segmentov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.</a:t>
            </a:r>
          </a:p>
          <a:p>
            <a:pPr marL="647694" lvl="1" indent="-323847" algn="just">
              <a:buFont typeface="Arial"/>
              <a:buChar char="•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Demografická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segmentácia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Psychografická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segmentácia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Geografická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segmentácia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Behaviorálna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segmentácia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19200" y="2663190"/>
            <a:ext cx="16751172" cy="61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3. 1 :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Vývoj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produktu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a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príprava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na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trh</a:t>
            </a:r>
            <a:endParaRPr lang="en-US" sz="3999" dirty="0">
              <a:solidFill>
                <a:srgbClr val="1D1D1F"/>
              </a:solidFill>
              <a:latin typeface="Arial" panose="020B0604020202020204" pitchFamily="34" charset="0"/>
              <a:ea typeface="Arial Nova"/>
              <a:cs typeface="Arial" panose="020B0604020202020204" pitchFamily="34" charset="0"/>
              <a:sym typeface="Arial Nova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0D8B479F-5945-47AC-1342-1FFFB7A95BFE}"/>
              </a:ext>
            </a:extLst>
          </p:cNvPr>
          <p:cNvSpPr txBox="1">
            <a:spLocks/>
          </p:cNvSpPr>
          <p:nvPr/>
        </p:nvSpPr>
        <p:spPr>
          <a:xfrm>
            <a:off x="5257800" y="716243"/>
            <a:ext cx="8001000" cy="12681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u="none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l-PL" dirty="0"/>
              <a:t>3. Uvedenie inovatívneho produktu na trh</a:t>
            </a:r>
          </a:p>
        </p:txBody>
      </p:sp>
    </p:spTree>
  </p:cSld>
  <p:clrMapOvr>
    <a:masterClrMapping/>
  </p:clrMapOvr>
  <p:transition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685800" y="3238500"/>
            <a:ext cx="16227364" cy="4401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A) </a:t>
            </a:r>
            <a:r>
              <a:rPr lang="en-US" sz="2600" b="1" dirty="0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Go-to-market strategy: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Plánovanie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uvedenia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produktu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na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trh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vrátane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načasovania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výberu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distribučných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kanálov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.</a:t>
            </a:r>
          </a:p>
          <a:p>
            <a:pPr algn="just"/>
            <a:endParaRPr lang="en-US" sz="26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Rozdiel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medzi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marketingovou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stratégiou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marketingovým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plánom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GTM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stratégiou</a:t>
            </a:r>
            <a:endParaRPr lang="en-US" sz="26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6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GTM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stratégia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(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definícia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)</a:t>
            </a:r>
          </a:p>
          <a:p>
            <a:pPr algn="just"/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Prvky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GTM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stratégie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</a:p>
          <a:p>
            <a:pPr algn="just"/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Druhy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GTM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stratégií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: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priamy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predaj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obsahovo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orientovaná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stratégia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inbound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marketing,account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-based marketing,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generovanie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dopytu</a:t>
            </a:r>
            <a:endParaRPr lang="en-US" sz="26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6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Prípadová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štúdia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: </a:t>
            </a:r>
            <a:r>
              <a:rPr lang="en-US" sz="26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Oathly</a:t>
            </a:r>
            <a:r>
              <a:rPr lang="en-US" sz="26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</a:p>
        </p:txBody>
      </p:sp>
      <p:sp>
        <p:nvSpPr>
          <p:cNvPr id="4" name="Freeform 4"/>
          <p:cNvSpPr/>
          <p:nvPr/>
        </p:nvSpPr>
        <p:spPr>
          <a:xfrm>
            <a:off x="12848060" y="5936647"/>
            <a:ext cx="4038600" cy="2971800"/>
          </a:xfrm>
          <a:custGeom>
            <a:avLst/>
            <a:gdLst/>
            <a:ahLst/>
            <a:cxnLst/>
            <a:rect l="l" t="t" r="r" b="b"/>
            <a:pathLst>
              <a:path w="5084796" h="3781550">
                <a:moveTo>
                  <a:pt x="0" y="0"/>
                </a:moveTo>
                <a:lnTo>
                  <a:pt x="5084795" y="0"/>
                </a:lnTo>
                <a:lnTo>
                  <a:pt x="5084795" y="3781550"/>
                </a:lnTo>
                <a:lnTo>
                  <a:pt x="0" y="3781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85800" y="2379925"/>
            <a:ext cx="16751172" cy="61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3. 2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Marketingové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stratégie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pri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uvedení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produktu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na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trh</a:t>
            </a:r>
            <a:endParaRPr lang="en-US" sz="3999" dirty="0">
              <a:solidFill>
                <a:srgbClr val="1D1D1F"/>
              </a:solidFill>
              <a:latin typeface="Arial" panose="020B0604020202020204" pitchFamily="34" charset="0"/>
              <a:ea typeface="Arial Nova"/>
              <a:cs typeface="Arial" panose="020B0604020202020204" pitchFamily="34" charset="0"/>
              <a:sym typeface="Arial Nova"/>
            </a:endParaRP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F3CE65DC-016B-93CF-5B4C-035EC67637C7}"/>
              </a:ext>
            </a:extLst>
          </p:cNvPr>
          <p:cNvSpPr txBox="1">
            <a:spLocks/>
          </p:cNvSpPr>
          <p:nvPr/>
        </p:nvSpPr>
        <p:spPr>
          <a:xfrm>
            <a:off x="5257800" y="716243"/>
            <a:ext cx="8001000" cy="12681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u="none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l-PL" dirty="0"/>
              <a:t>3. Uvedenie inovatívneho produktu na trh</a:t>
            </a:r>
          </a:p>
        </p:txBody>
      </p:sp>
    </p:spTree>
  </p:cSld>
  <p:clrMapOvr>
    <a:masterClrMapping/>
  </p:clrMapOvr>
  <p:transition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3848100" y="5207745"/>
            <a:ext cx="2819400" cy="3040343"/>
          </a:xfrm>
          <a:custGeom>
            <a:avLst/>
            <a:gdLst/>
            <a:ahLst/>
            <a:cxnLst/>
            <a:rect l="l" t="t" r="r" b="b"/>
            <a:pathLst>
              <a:path w="4470298" h="4470298">
                <a:moveTo>
                  <a:pt x="0" y="0"/>
                </a:moveTo>
                <a:lnTo>
                  <a:pt x="4470297" y="0"/>
                </a:lnTo>
                <a:lnTo>
                  <a:pt x="4470297" y="4470297"/>
                </a:lnTo>
                <a:lnTo>
                  <a:pt x="0" y="4470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97333" y="4937217"/>
            <a:ext cx="3386463" cy="3581400"/>
          </a:xfrm>
          <a:custGeom>
            <a:avLst/>
            <a:gdLst/>
            <a:ahLst/>
            <a:cxnLst/>
            <a:rect l="l" t="t" r="r" b="b"/>
            <a:pathLst>
              <a:path w="5145847" h="5145847">
                <a:moveTo>
                  <a:pt x="0" y="0"/>
                </a:moveTo>
                <a:lnTo>
                  <a:pt x="5145848" y="0"/>
                </a:lnTo>
                <a:lnTo>
                  <a:pt x="5145848" y="5145847"/>
                </a:lnTo>
                <a:lnTo>
                  <a:pt x="0" y="51458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601200" y="4937217"/>
            <a:ext cx="6705600" cy="3310871"/>
          </a:xfrm>
          <a:custGeom>
            <a:avLst/>
            <a:gdLst/>
            <a:ahLst/>
            <a:cxnLst/>
            <a:rect l="l" t="t" r="r" b="b"/>
            <a:pathLst>
              <a:path w="8544182" h="5553718">
                <a:moveTo>
                  <a:pt x="0" y="0"/>
                </a:moveTo>
                <a:lnTo>
                  <a:pt x="8544182" y="0"/>
                </a:lnTo>
                <a:lnTo>
                  <a:pt x="8544182" y="5553718"/>
                </a:lnTo>
                <a:lnTo>
                  <a:pt x="0" y="55537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51298" y="3264334"/>
            <a:ext cx="16227364" cy="2354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B) </a:t>
            </a:r>
            <a:r>
              <a:rPr lang="en-US" sz="2500" b="1" dirty="0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Product launch campaigns: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Vytváranie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kampaní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podporu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nových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produktov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.</a:t>
            </a:r>
          </a:p>
          <a:p>
            <a:pPr algn="just"/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AgriTech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marketing -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význam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úloha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digitálnych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technológií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v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AgriTech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marketingu</a:t>
            </a:r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Prípadová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štúdia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: Slovakia POP CHIPS, Vino Nitra</a:t>
            </a:r>
          </a:p>
          <a:p>
            <a:pPr algn="just"/>
            <a:endParaRPr lang="en-US" sz="28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56060" y="2347355"/>
            <a:ext cx="16751172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3. 2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Marketingové</a:t>
            </a:r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stratégie</a:t>
            </a:r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pri</a:t>
            </a:r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uvedení</a:t>
            </a:r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produktu</a:t>
            </a:r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na</a:t>
            </a:r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trh</a:t>
            </a:r>
            <a:endParaRPr lang="en-US" sz="3600" dirty="0">
              <a:solidFill>
                <a:srgbClr val="1D1D1F"/>
              </a:solidFill>
              <a:latin typeface="Arial" panose="020B0604020202020204" pitchFamily="34" charset="0"/>
              <a:ea typeface="Arial Nova"/>
              <a:cs typeface="Arial" panose="020B0604020202020204" pitchFamily="34" charset="0"/>
              <a:sym typeface="Arial Nova"/>
            </a:endParaRP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5BA849B9-FD42-C428-BD13-E5026A361582}"/>
              </a:ext>
            </a:extLst>
          </p:cNvPr>
          <p:cNvSpPr txBox="1">
            <a:spLocks/>
          </p:cNvSpPr>
          <p:nvPr/>
        </p:nvSpPr>
        <p:spPr>
          <a:xfrm>
            <a:off x="5257800" y="716243"/>
            <a:ext cx="8001000" cy="12681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u="none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l-PL" dirty="0"/>
              <a:t>3. Uvedenie inovatívneho produktu na trh</a:t>
            </a:r>
          </a:p>
        </p:txBody>
      </p:sp>
    </p:spTree>
  </p:cSld>
  <p:clrMapOvr>
    <a:masterClrMapping/>
  </p:clrMapOvr>
  <p:transition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770032" y="3331176"/>
            <a:ext cx="16227364" cy="3462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C) </a:t>
            </a:r>
            <a:r>
              <a:rPr lang="en-US" sz="2500" b="1" dirty="0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Positioning (</a:t>
            </a:r>
            <a:r>
              <a:rPr lang="en-US" sz="2500" b="1" dirty="0" err="1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pozicioning</a:t>
            </a:r>
            <a:r>
              <a:rPr lang="en-US" sz="2500" b="1" dirty="0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):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Pozicionovanie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produktu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trhu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vzhľadom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konkurenciu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cieľový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segment.</a:t>
            </a:r>
          </a:p>
          <a:p>
            <a:pPr algn="just"/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Defínícia</a:t>
            </a:r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Kľúčové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aspekty</a:t>
            </a:r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Prípadová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štúdia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: Hyza Sous-vide</a:t>
            </a:r>
          </a:p>
          <a:p>
            <a:pPr algn="just"/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6400800" y="4686300"/>
            <a:ext cx="10124202" cy="3101798"/>
          </a:xfrm>
          <a:custGeom>
            <a:avLst/>
            <a:gdLst/>
            <a:ahLst/>
            <a:cxnLst/>
            <a:rect l="l" t="t" r="r" b="b"/>
            <a:pathLst>
              <a:path w="12159677" h="4056871">
                <a:moveTo>
                  <a:pt x="0" y="0"/>
                </a:moveTo>
                <a:lnTo>
                  <a:pt x="12159678" y="0"/>
                </a:lnTo>
                <a:lnTo>
                  <a:pt x="12159678" y="4056871"/>
                </a:lnTo>
                <a:lnTo>
                  <a:pt x="0" y="40568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74794" y="2394627"/>
            <a:ext cx="16751172" cy="61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3. 2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Marketingové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stratégie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pri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uvedení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produktu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na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trh</a:t>
            </a:r>
            <a:endParaRPr lang="en-US" sz="3999" dirty="0">
              <a:solidFill>
                <a:srgbClr val="1D1D1F"/>
              </a:solidFill>
              <a:latin typeface="Arial" panose="020B0604020202020204" pitchFamily="34" charset="0"/>
              <a:ea typeface="Arial Nova"/>
              <a:cs typeface="Arial" panose="020B0604020202020204" pitchFamily="34" charset="0"/>
              <a:sym typeface="Arial Nova"/>
            </a:endParaRP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EDEBBF6B-5AD0-2C85-13FB-36879DA5F62A}"/>
              </a:ext>
            </a:extLst>
          </p:cNvPr>
          <p:cNvSpPr txBox="1">
            <a:spLocks/>
          </p:cNvSpPr>
          <p:nvPr/>
        </p:nvSpPr>
        <p:spPr>
          <a:xfrm>
            <a:off x="5257800" y="716243"/>
            <a:ext cx="8001000" cy="12681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u="none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l-PL" dirty="0"/>
              <a:t>3. Uvedenie inovatívneho produktu na trh</a:t>
            </a:r>
          </a:p>
        </p:txBody>
      </p:sp>
    </p:spTree>
  </p:cSld>
  <p:clrMapOvr>
    <a:masterClrMapping/>
  </p:clrMapOvr>
  <p:transition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reeform 20">
            <a:extLst>
              <a:ext uri="{FF2B5EF4-FFF2-40B4-BE49-F238E27FC236}">
                <a16:creationId xmlns:a16="http://schemas.microsoft.com/office/drawing/2014/main" id="{8D820EE5-8B34-3571-2655-C6FA15574443}"/>
              </a:ext>
            </a:extLst>
          </p:cNvPr>
          <p:cNvSpPr/>
          <p:nvPr/>
        </p:nvSpPr>
        <p:spPr>
          <a:xfrm>
            <a:off x="9856557" y="3282197"/>
            <a:ext cx="5370119" cy="4289503"/>
          </a:xfrm>
          <a:custGeom>
            <a:avLst/>
            <a:gdLst/>
            <a:ahLst/>
            <a:cxnLst/>
            <a:rect l="l" t="t" r="r" b="b"/>
            <a:pathLst>
              <a:path w="7149896" h="5382188">
                <a:moveTo>
                  <a:pt x="0" y="0"/>
                </a:moveTo>
                <a:lnTo>
                  <a:pt x="7149895" y="0"/>
                </a:lnTo>
                <a:lnTo>
                  <a:pt x="7149895" y="5382188"/>
                </a:lnTo>
                <a:lnTo>
                  <a:pt x="0" y="53821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36551" y="3234026"/>
            <a:ext cx="5983449" cy="4500274"/>
            <a:chOff x="-1450404" y="0"/>
            <a:chExt cx="11118931" cy="7646802"/>
          </a:xfrm>
        </p:grpSpPr>
        <p:sp>
          <p:nvSpPr>
            <p:cNvPr id="4" name="Freeform 4"/>
            <p:cNvSpPr/>
            <p:nvPr/>
          </p:nvSpPr>
          <p:spPr>
            <a:xfrm>
              <a:off x="484834" y="0"/>
              <a:ext cx="8625636" cy="7288662"/>
            </a:xfrm>
            <a:custGeom>
              <a:avLst/>
              <a:gdLst/>
              <a:ahLst/>
              <a:cxnLst/>
              <a:rect l="l" t="t" r="r" b="b"/>
              <a:pathLst>
                <a:path w="8625636" h="7288662">
                  <a:moveTo>
                    <a:pt x="0" y="0"/>
                  </a:moveTo>
                  <a:lnTo>
                    <a:pt x="8625635" y="0"/>
                  </a:lnTo>
                  <a:lnTo>
                    <a:pt x="8625635" y="7288662"/>
                  </a:lnTo>
                  <a:lnTo>
                    <a:pt x="0" y="7288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3749005" y="7241037"/>
              <a:ext cx="2741811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spc="-144">
                  <a:solidFill>
                    <a:srgbClr val="1D1D1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relatívny trhový podiel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 rot="-5400000">
              <a:off x="-816698" y="3176962"/>
              <a:ext cx="2146498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spc="-144">
                  <a:solidFill>
                    <a:srgbClr val="1D1D1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tempo rastu trhu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 rot="-5400000">
              <a:off x="-205312" y="1523080"/>
              <a:ext cx="2146498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spc="-144">
                  <a:solidFill>
                    <a:srgbClr val="1D1D1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vysoké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 rot="-5400000">
              <a:off x="-205312" y="4514698"/>
              <a:ext cx="2146498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spc="-144">
                  <a:solidFill>
                    <a:srgbClr val="1D1D1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nízke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103989" y="6493052"/>
              <a:ext cx="2146498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spc="-144">
                  <a:solidFill>
                    <a:srgbClr val="1D1D1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vysoký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046661" y="6429552"/>
              <a:ext cx="2146498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spc="-144">
                  <a:solidFill>
                    <a:srgbClr val="1D1D1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1x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253551" y="6493052"/>
              <a:ext cx="2146498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spc="-144">
                  <a:solidFill>
                    <a:srgbClr val="1D1D1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nízky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33176" y="6429552"/>
              <a:ext cx="2146498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spc="-144">
                  <a:solidFill>
                    <a:srgbClr val="1D1D1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10x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522029" y="6429552"/>
              <a:ext cx="2146498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spc="-144">
                  <a:solidFill>
                    <a:srgbClr val="1D1D1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0,1x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-1403836" y="3167929"/>
              <a:ext cx="2146498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spc="-144" dirty="0">
                  <a:solidFill>
                    <a:srgbClr val="1D1D1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10%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-1450404" y="226344"/>
              <a:ext cx="2146498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spc="-144" dirty="0">
                  <a:solidFill>
                    <a:srgbClr val="1D1D1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20%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327270" y="3750654"/>
              <a:ext cx="1403747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spc="-144" dirty="0" err="1">
                  <a:solidFill>
                    <a:srgbClr val="1D1D1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Psy</a:t>
              </a:r>
              <a:endParaRPr lang="en-US" sz="1800" b="1" spc="-144" dirty="0">
                <a:solidFill>
                  <a:srgbClr val="1D1D1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193159" y="621836"/>
              <a:ext cx="1662023" cy="3942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spc="-144" dirty="0" err="1">
                  <a:solidFill>
                    <a:srgbClr val="1D1D1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Otázniky</a:t>
              </a:r>
              <a:endParaRPr lang="en-US" sz="1800" b="1" spc="-144" dirty="0">
                <a:solidFill>
                  <a:srgbClr val="1D1D1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467867" y="605088"/>
              <a:ext cx="1435455" cy="3942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spc="-144" dirty="0" err="1">
                  <a:solidFill>
                    <a:srgbClr val="1D1D1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Hviezdy</a:t>
              </a:r>
              <a:endParaRPr lang="en-US" sz="1800" b="1" spc="-144" dirty="0">
                <a:solidFill>
                  <a:srgbClr val="1D1D1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451156" y="3750654"/>
              <a:ext cx="1452166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spc="-144">
                  <a:solidFill>
                    <a:srgbClr val="1D1D1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Dojné kravy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827014" y="2785641"/>
            <a:ext cx="16227364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Bostonská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matica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(Boston Consulting Group Matrix, BCG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Matica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)  -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hodnotenie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riadenia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portfólia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produktov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služieb</a:t>
            </a:r>
            <a:endParaRPr lang="en-US" sz="24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768414" y="2116225"/>
            <a:ext cx="16751172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3. 2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Marketingové</a:t>
            </a:r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stratégie</a:t>
            </a:r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pri</a:t>
            </a:r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uvedení</a:t>
            </a:r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produktu</a:t>
            </a:r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na</a:t>
            </a:r>
            <a:r>
              <a:rPr lang="en-US" sz="36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6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trh</a:t>
            </a:r>
            <a:endParaRPr lang="en-US" sz="3600" dirty="0">
              <a:solidFill>
                <a:srgbClr val="1D1D1F"/>
              </a:solidFill>
              <a:latin typeface="Arial" panose="020B0604020202020204" pitchFamily="34" charset="0"/>
              <a:ea typeface="Arial Nova"/>
              <a:cs typeface="Arial" panose="020B0604020202020204" pitchFamily="34" charset="0"/>
              <a:sym typeface="Arial Nova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2499499" y="8188523"/>
            <a:ext cx="573010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Najčastejšie</a:t>
            </a:r>
            <a:r>
              <a:rPr lang="en-US" sz="2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chyby</a:t>
            </a:r>
            <a:r>
              <a:rPr lang="en-US" sz="2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pri</a:t>
            </a:r>
            <a:r>
              <a:rPr lang="en-US" sz="2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uvádzaní</a:t>
            </a:r>
            <a:r>
              <a:rPr lang="en-US" sz="2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produktu</a:t>
            </a:r>
            <a:r>
              <a:rPr lang="en-US" sz="2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na</a:t>
            </a:r>
            <a:r>
              <a:rPr lang="en-US" sz="20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0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trh</a:t>
            </a:r>
            <a:endParaRPr lang="en-US" sz="20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41" name="Nadpis 1">
            <a:extLst>
              <a:ext uri="{FF2B5EF4-FFF2-40B4-BE49-F238E27FC236}">
                <a16:creationId xmlns:a16="http://schemas.microsoft.com/office/drawing/2014/main" id="{4D97A42B-12B9-EDC1-14C4-432E9E4346D8}"/>
              </a:ext>
            </a:extLst>
          </p:cNvPr>
          <p:cNvSpPr txBox="1">
            <a:spLocks/>
          </p:cNvSpPr>
          <p:nvPr/>
        </p:nvSpPr>
        <p:spPr>
          <a:xfrm>
            <a:off x="5257800" y="716243"/>
            <a:ext cx="8001000" cy="12681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u="none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l-PL" dirty="0"/>
              <a:t>3. Uvedenie inovatívneho produktu na trh</a:t>
            </a:r>
          </a:p>
        </p:txBody>
      </p:sp>
      <p:grpSp>
        <p:nvGrpSpPr>
          <p:cNvPr id="47" name="Group 28">
            <a:extLst>
              <a:ext uri="{FF2B5EF4-FFF2-40B4-BE49-F238E27FC236}">
                <a16:creationId xmlns:a16="http://schemas.microsoft.com/office/drawing/2014/main" id="{94A5DF75-F79A-5C05-0CB4-F4E128549968}"/>
              </a:ext>
            </a:extLst>
          </p:cNvPr>
          <p:cNvGrpSpPr/>
          <p:nvPr/>
        </p:nvGrpSpPr>
        <p:grpSpPr>
          <a:xfrm>
            <a:off x="10383443" y="5988747"/>
            <a:ext cx="1186420" cy="1220324"/>
            <a:chOff x="0" y="0"/>
            <a:chExt cx="812800" cy="812800"/>
          </a:xfrm>
        </p:grpSpPr>
        <p:sp>
          <p:nvSpPr>
            <p:cNvPr id="48" name="Freeform 29">
              <a:extLst>
                <a:ext uri="{FF2B5EF4-FFF2-40B4-BE49-F238E27FC236}">
                  <a16:creationId xmlns:a16="http://schemas.microsoft.com/office/drawing/2014/main" id="{ACF8DC5A-6D6A-D1A5-AABE-F630A1C3D1E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C48A"/>
            </a:solidFill>
          </p:spPr>
        </p:sp>
        <p:sp>
          <p:nvSpPr>
            <p:cNvPr id="49" name="TextBox 30">
              <a:extLst>
                <a:ext uri="{FF2B5EF4-FFF2-40B4-BE49-F238E27FC236}">
                  <a16:creationId xmlns:a16="http://schemas.microsoft.com/office/drawing/2014/main" id="{242432BC-2F50-165A-09C5-2E3C0671ADB3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0" name="Group 31">
            <a:extLst>
              <a:ext uri="{FF2B5EF4-FFF2-40B4-BE49-F238E27FC236}">
                <a16:creationId xmlns:a16="http://schemas.microsoft.com/office/drawing/2014/main" id="{2CFD073C-0B85-BD52-7A2C-386560DB6CED}"/>
              </a:ext>
            </a:extLst>
          </p:cNvPr>
          <p:cNvGrpSpPr/>
          <p:nvPr/>
        </p:nvGrpSpPr>
        <p:grpSpPr>
          <a:xfrm>
            <a:off x="13187026" y="4327055"/>
            <a:ext cx="627447" cy="630555"/>
            <a:chOff x="0" y="0"/>
            <a:chExt cx="925138" cy="932073"/>
          </a:xfrm>
        </p:grpSpPr>
        <p:sp>
          <p:nvSpPr>
            <p:cNvPr id="51" name="Freeform 32">
              <a:extLst>
                <a:ext uri="{FF2B5EF4-FFF2-40B4-BE49-F238E27FC236}">
                  <a16:creationId xmlns:a16="http://schemas.microsoft.com/office/drawing/2014/main" id="{767ADEEF-8976-04F7-5BD8-92C0B365F437}"/>
                </a:ext>
              </a:extLst>
            </p:cNvPr>
            <p:cNvSpPr/>
            <p:nvPr/>
          </p:nvSpPr>
          <p:spPr>
            <a:xfrm>
              <a:off x="0" y="0"/>
              <a:ext cx="925138" cy="932072"/>
            </a:xfrm>
            <a:custGeom>
              <a:avLst/>
              <a:gdLst/>
              <a:ahLst/>
              <a:cxnLst/>
              <a:rect l="l" t="t" r="r" b="b"/>
              <a:pathLst>
                <a:path w="925138" h="932072">
                  <a:moveTo>
                    <a:pt x="462569" y="0"/>
                  </a:moveTo>
                  <a:cubicBezTo>
                    <a:pt x="207099" y="0"/>
                    <a:pt x="0" y="208652"/>
                    <a:pt x="0" y="466036"/>
                  </a:cubicBezTo>
                  <a:cubicBezTo>
                    <a:pt x="0" y="723421"/>
                    <a:pt x="207099" y="932072"/>
                    <a:pt x="462569" y="932072"/>
                  </a:cubicBezTo>
                  <a:cubicBezTo>
                    <a:pt x="718039" y="932072"/>
                    <a:pt x="925138" y="723421"/>
                    <a:pt x="925138" y="466036"/>
                  </a:cubicBezTo>
                  <a:cubicBezTo>
                    <a:pt x="925138" y="208652"/>
                    <a:pt x="718039" y="0"/>
                    <a:pt x="462569" y="0"/>
                  </a:cubicBezTo>
                  <a:close/>
                </a:path>
              </a:pathLst>
            </a:custGeom>
            <a:solidFill>
              <a:srgbClr val="00C48A"/>
            </a:solidFill>
          </p:spPr>
        </p:sp>
        <p:sp>
          <p:nvSpPr>
            <p:cNvPr id="52" name="TextBox 33">
              <a:extLst>
                <a:ext uri="{FF2B5EF4-FFF2-40B4-BE49-F238E27FC236}">
                  <a16:creationId xmlns:a16="http://schemas.microsoft.com/office/drawing/2014/main" id="{C6FAFB65-970A-E174-BC9F-605E02B338D2}"/>
                </a:ext>
              </a:extLst>
            </p:cNvPr>
            <p:cNvSpPr txBox="1"/>
            <p:nvPr/>
          </p:nvSpPr>
          <p:spPr>
            <a:xfrm>
              <a:off x="86732" y="58807"/>
              <a:ext cx="751675" cy="7858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3" name="TextBox 34">
            <a:extLst>
              <a:ext uri="{FF2B5EF4-FFF2-40B4-BE49-F238E27FC236}">
                <a16:creationId xmlns:a16="http://schemas.microsoft.com/office/drawing/2014/main" id="{AD6B7CF0-FD24-26AB-3FB5-C3D2B6A76860}"/>
              </a:ext>
            </a:extLst>
          </p:cNvPr>
          <p:cNvSpPr txBox="1"/>
          <p:nvPr/>
        </p:nvSpPr>
        <p:spPr>
          <a:xfrm>
            <a:off x="12882022" y="3825700"/>
            <a:ext cx="2428213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 b="1" dirty="0" err="1">
                <a:solidFill>
                  <a:srgbClr val="1D1D1F"/>
                </a:solidFill>
                <a:latin typeface="Arial" panose="020B0604020202020204" pitchFamily="34" charset="0"/>
                <a:ea typeface="Arial Nova Bold"/>
                <a:cs typeface="Arial" panose="020B0604020202020204" pitchFamily="34" charset="0"/>
                <a:sym typeface="Arial Nova Bold"/>
              </a:rPr>
              <a:t>bezlepkové</a:t>
            </a:r>
            <a:r>
              <a:rPr lang="en-US" sz="1400" b="1" dirty="0">
                <a:solidFill>
                  <a:srgbClr val="1D1D1F"/>
                </a:solidFill>
                <a:latin typeface="Arial" panose="020B0604020202020204" pitchFamily="34" charset="0"/>
                <a:ea typeface="Arial Nova Bold"/>
                <a:cs typeface="Arial" panose="020B0604020202020204" pitchFamily="34" charset="0"/>
                <a:sym typeface="Arial Nova Bold"/>
              </a:rPr>
              <a:t> </a:t>
            </a:r>
            <a:r>
              <a:rPr lang="en-US" sz="1400" b="1" dirty="0" err="1">
                <a:solidFill>
                  <a:srgbClr val="1D1D1F"/>
                </a:solidFill>
                <a:latin typeface="Arial" panose="020B0604020202020204" pitchFamily="34" charset="0"/>
                <a:ea typeface="Arial Nova Bold"/>
                <a:cs typeface="Arial" panose="020B0604020202020204" pitchFamily="34" charset="0"/>
                <a:sym typeface="Arial Nova Bold"/>
              </a:rPr>
              <a:t>pečivo</a:t>
            </a:r>
            <a:endParaRPr lang="en-US" sz="1400" b="1" dirty="0">
              <a:solidFill>
                <a:srgbClr val="1D1D1F"/>
              </a:solidFill>
              <a:latin typeface="Arial" panose="020B0604020202020204" pitchFamily="34" charset="0"/>
              <a:ea typeface="Arial Nova Bold"/>
              <a:cs typeface="Arial" panose="020B0604020202020204" pitchFamily="34" charset="0"/>
              <a:sym typeface="Arial Nova Bold"/>
            </a:endParaRPr>
          </a:p>
        </p:txBody>
      </p:sp>
      <p:sp>
        <p:nvSpPr>
          <p:cNvPr id="54" name="TextBox 35">
            <a:extLst>
              <a:ext uri="{FF2B5EF4-FFF2-40B4-BE49-F238E27FC236}">
                <a16:creationId xmlns:a16="http://schemas.microsoft.com/office/drawing/2014/main" id="{FDF7D3FC-38A3-4366-9D56-BC2CA2F38C53}"/>
              </a:ext>
            </a:extLst>
          </p:cNvPr>
          <p:cNvSpPr txBox="1"/>
          <p:nvPr/>
        </p:nvSpPr>
        <p:spPr>
          <a:xfrm>
            <a:off x="10381223" y="3814148"/>
            <a:ext cx="1731159" cy="215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1400" b="1" dirty="0" err="1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rastlinné</a:t>
            </a:r>
            <a:r>
              <a:rPr lang="en-US" sz="1400" b="1" dirty="0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 </a:t>
            </a:r>
            <a:r>
              <a:rPr lang="en-US" sz="1400" b="1" dirty="0" err="1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mlieko</a:t>
            </a:r>
            <a:endParaRPr lang="en-US" sz="1400" b="1" dirty="0">
              <a:solidFill>
                <a:srgbClr val="1D1D1F"/>
              </a:solidFill>
              <a:latin typeface="Arial" panose="020B0604020202020204" pitchFamily="34" charset="0"/>
              <a:ea typeface="Raleway Bold"/>
              <a:cs typeface="Arial" panose="020B0604020202020204" pitchFamily="34" charset="0"/>
              <a:sym typeface="Raleway Bold"/>
            </a:endParaRPr>
          </a:p>
        </p:txBody>
      </p:sp>
      <p:sp>
        <p:nvSpPr>
          <p:cNvPr id="55" name="TextBox 36">
            <a:extLst>
              <a:ext uri="{FF2B5EF4-FFF2-40B4-BE49-F238E27FC236}">
                <a16:creationId xmlns:a16="http://schemas.microsoft.com/office/drawing/2014/main" id="{EA102249-C489-3083-079F-E83EF28A7049}"/>
              </a:ext>
            </a:extLst>
          </p:cNvPr>
          <p:cNvSpPr txBox="1"/>
          <p:nvPr/>
        </p:nvSpPr>
        <p:spPr>
          <a:xfrm>
            <a:off x="11396174" y="5784315"/>
            <a:ext cx="1731159" cy="2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600" b="1" spc="-144" dirty="0" err="1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tradičné</a:t>
            </a:r>
            <a:r>
              <a:rPr lang="en-US" sz="1600" b="1" spc="-144" dirty="0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 </a:t>
            </a:r>
            <a:r>
              <a:rPr lang="en-US" sz="1600" b="1" spc="-144" dirty="0" err="1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mlieko</a:t>
            </a:r>
            <a:endParaRPr lang="en-US" sz="1600" b="1" spc="-144" dirty="0">
              <a:solidFill>
                <a:srgbClr val="1D1D1F"/>
              </a:solidFill>
              <a:latin typeface="Arial" panose="020B0604020202020204" pitchFamily="34" charset="0"/>
              <a:ea typeface="Raleway Bold"/>
              <a:cs typeface="Arial" panose="020B0604020202020204" pitchFamily="34" charset="0"/>
              <a:sym typeface="Raleway Bold"/>
            </a:endParaRPr>
          </a:p>
        </p:txBody>
      </p:sp>
      <p:grpSp>
        <p:nvGrpSpPr>
          <p:cNvPr id="56" name="Group 37">
            <a:extLst>
              <a:ext uri="{FF2B5EF4-FFF2-40B4-BE49-F238E27FC236}">
                <a16:creationId xmlns:a16="http://schemas.microsoft.com/office/drawing/2014/main" id="{705A93D9-10D2-6482-C976-064D7F935518}"/>
              </a:ext>
            </a:extLst>
          </p:cNvPr>
          <p:cNvGrpSpPr/>
          <p:nvPr/>
        </p:nvGrpSpPr>
        <p:grpSpPr>
          <a:xfrm>
            <a:off x="14026845" y="6351854"/>
            <a:ext cx="679755" cy="630554"/>
            <a:chOff x="0" y="0"/>
            <a:chExt cx="812800" cy="812800"/>
          </a:xfrm>
        </p:grpSpPr>
        <p:sp>
          <p:nvSpPr>
            <p:cNvPr id="57" name="Freeform 38">
              <a:extLst>
                <a:ext uri="{FF2B5EF4-FFF2-40B4-BE49-F238E27FC236}">
                  <a16:creationId xmlns:a16="http://schemas.microsoft.com/office/drawing/2014/main" id="{5F68BE60-0BAD-D071-B4C6-2DF590EC260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C48A"/>
            </a:solidFill>
          </p:spPr>
        </p:sp>
        <p:sp>
          <p:nvSpPr>
            <p:cNvPr id="58" name="TextBox 39">
              <a:extLst>
                <a:ext uri="{FF2B5EF4-FFF2-40B4-BE49-F238E27FC236}">
                  <a16:creationId xmlns:a16="http://schemas.microsoft.com/office/drawing/2014/main" id="{24C572B7-D4A8-AD65-77EB-527EC687310B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TextBox 40">
            <a:extLst>
              <a:ext uri="{FF2B5EF4-FFF2-40B4-BE49-F238E27FC236}">
                <a16:creationId xmlns:a16="http://schemas.microsoft.com/office/drawing/2014/main" id="{597CF5B1-22F9-EB73-BB20-147A4F4D76E1}"/>
              </a:ext>
            </a:extLst>
          </p:cNvPr>
          <p:cNvSpPr txBox="1"/>
          <p:nvPr/>
        </p:nvSpPr>
        <p:spPr>
          <a:xfrm>
            <a:off x="12884543" y="5721299"/>
            <a:ext cx="2762840" cy="630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600" b="1" spc="-144" dirty="0" err="1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instantné</a:t>
            </a:r>
            <a:r>
              <a:rPr lang="en-US" sz="1600" b="1" spc="-144" dirty="0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 </a:t>
            </a:r>
            <a:r>
              <a:rPr lang="en-US" sz="1600" b="1" spc="-144" dirty="0" err="1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polievky</a:t>
            </a:r>
            <a:r>
              <a:rPr lang="en-US" sz="1600" b="1" spc="-144" dirty="0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 s </a:t>
            </a:r>
            <a:r>
              <a:rPr lang="en-US" sz="1600" b="1" spc="-144" dirty="0" err="1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vysokým</a:t>
            </a:r>
            <a:r>
              <a:rPr lang="en-US" sz="1600" b="1" spc="-144" dirty="0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 </a:t>
            </a:r>
            <a:r>
              <a:rPr lang="en-US" sz="1600" b="1" spc="-144" dirty="0" err="1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obsahom</a:t>
            </a:r>
            <a:r>
              <a:rPr lang="en-US" sz="1600" b="1" spc="-144" dirty="0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 </a:t>
            </a:r>
            <a:r>
              <a:rPr lang="en-US" sz="1600" b="1" spc="-144" dirty="0" err="1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sodíka</a:t>
            </a:r>
            <a:endParaRPr lang="en-US" sz="1600" b="1" spc="-144" dirty="0">
              <a:solidFill>
                <a:srgbClr val="1D1D1F"/>
              </a:solidFill>
              <a:latin typeface="Arial" panose="020B0604020202020204" pitchFamily="34" charset="0"/>
              <a:ea typeface="Raleway Bold"/>
              <a:cs typeface="Arial" panose="020B0604020202020204" pitchFamily="34" charset="0"/>
              <a:sym typeface="Raleway Bold"/>
            </a:endParaRPr>
          </a:p>
        </p:txBody>
      </p:sp>
      <p:grpSp>
        <p:nvGrpSpPr>
          <p:cNvPr id="61" name="Group 21">
            <a:extLst>
              <a:ext uri="{FF2B5EF4-FFF2-40B4-BE49-F238E27FC236}">
                <a16:creationId xmlns:a16="http://schemas.microsoft.com/office/drawing/2014/main" id="{A0B7BAA0-DC4B-B714-20B4-EA89665C8A3C}"/>
              </a:ext>
            </a:extLst>
          </p:cNvPr>
          <p:cNvGrpSpPr/>
          <p:nvPr/>
        </p:nvGrpSpPr>
        <p:grpSpPr>
          <a:xfrm>
            <a:off x="11389860" y="4000500"/>
            <a:ext cx="891310" cy="907145"/>
            <a:chOff x="0" y="0"/>
            <a:chExt cx="812800" cy="812800"/>
          </a:xfrm>
        </p:grpSpPr>
        <p:sp>
          <p:nvSpPr>
            <p:cNvPr id="62" name="Freeform 22">
              <a:extLst>
                <a:ext uri="{FF2B5EF4-FFF2-40B4-BE49-F238E27FC236}">
                  <a16:creationId xmlns:a16="http://schemas.microsoft.com/office/drawing/2014/main" id="{7C974BCB-FA23-05C0-48E0-6B33B198351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C48A"/>
            </a:solidFill>
          </p:spPr>
        </p:sp>
        <p:sp>
          <p:nvSpPr>
            <p:cNvPr id="63" name="TextBox 23">
              <a:extLst>
                <a:ext uri="{FF2B5EF4-FFF2-40B4-BE49-F238E27FC236}">
                  <a16:creationId xmlns:a16="http://schemas.microsoft.com/office/drawing/2014/main" id="{10C1338B-512B-05E7-9655-5157DDC39AD3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</p:spTree>
  </p:cSld>
  <p:clrMapOvr>
    <a:masterClrMapping/>
  </p:clrMapOvr>
  <p:transition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762000" y="3661614"/>
            <a:ext cx="7957398" cy="4745458"/>
          </a:xfrm>
          <a:custGeom>
            <a:avLst/>
            <a:gdLst/>
            <a:ahLst/>
            <a:cxnLst/>
            <a:rect l="l" t="t" r="r" b="b"/>
            <a:pathLst>
              <a:path w="9322095" h="5749647">
                <a:moveTo>
                  <a:pt x="0" y="0"/>
                </a:moveTo>
                <a:lnTo>
                  <a:pt x="9322095" y="0"/>
                </a:lnTo>
                <a:lnTo>
                  <a:pt x="9322095" y="5749647"/>
                </a:lnTo>
                <a:lnTo>
                  <a:pt x="0" y="57496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62000" y="3166459"/>
            <a:ext cx="1622736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Životný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cyklus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produktu</a:t>
            </a:r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62000" y="2344519"/>
            <a:ext cx="16751172" cy="61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3.2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Marketingové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stratégie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pri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uvedení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produktu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na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trh</a:t>
            </a:r>
            <a:endParaRPr lang="en-US" sz="3999" dirty="0">
              <a:solidFill>
                <a:srgbClr val="1D1D1F"/>
              </a:solidFill>
              <a:latin typeface="Arial" panose="020B0604020202020204" pitchFamily="34" charset="0"/>
              <a:ea typeface="Arial Nova"/>
              <a:cs typeface="Arial" panose="020B0604020202020204" pitchFamily="34" charset="0"/>
              <a:sym typeface="Arial Nova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167063" y="7655123"/>
            <a:ext cx="1176337" cy="2923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9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Uvedenie</a:t>
            </a:r>
            <a:endParaRPr lang="en-US" sz="19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89989" y="7634704"/>
            <a:ext cx="684609" cy="2923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9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Rast</a:t>
            </a:r>
            <a:endParaRPr lang="en-US" sz="19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650335" y="7634703"/>
            <a:ext cx="881063" cy="2923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9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Zrelosť</a:t>
            </a:r>
            <a:endParaRPr lang="en-US" sz="19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010400" y="7629971"/>
            <a:ext cx="838200" cy="2923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9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Pokles</a:t>
            </a:r>
            <a:endParaRPr lang="en-US" sz="19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677400" y="4381500"/>
            <a:ext cx="16227364" cy="2645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99"/>
              </a:lnSpc>
            </a:pP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  0.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fáza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-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vývoj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produktu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lnSpc>
                <a:spcPts val="4199"/>
              </a:lnSpc>
              <a:buAutoNum type="arabicPeriod"/>
            </a:pPr>
            <a:r>
              <a:rPr lang="sk-SK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fáza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-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uvedenie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produktu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trh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lnSpc>
                <a:spcPts val="4199"/>
              </a:lnSpc>
              <a:buAutoNum type="arabicPeriod"/>
            </a:pPr>
            <a:r>
              <a:rPr lang="sk-SK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fáza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-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rast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</a:p>
          <a:p>
            <a:pPr marL="647694" lvl="1" indent="-323847" algn="just">
              <a:lnSpc>
                <a:spcPts val="4199"/>
              </a:lnSpc>
              <a:buAutoNum type="arabicPeriod"/>
            </a:pP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fáza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-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zrelosť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lnSpc>
                <a:spcPts val="4199"/>
              </a:lnSpc>
              <a:buAutoNum type="arabicPeriod"/>
            </a:pP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fáza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-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pokles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0D727838-707F-F9BF-FF7B-B9608A8B666A}"/>
              </a:ext>
            </a:extLst>
          </p:cNvPr>
          <p:cNvSpPr txBox="1">
            <a:spLocks/>
          </p:cNvSpPr>
          <p:nvPr/>
        </p:nvSpPr>
        <p:spPr>
          <a:xfrm>
            <a:off x="5257800" y="716243"/>
            <a:ext cx="8001000" cy="12681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u="none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dirty="0"/>
              <a:t>3. Uvedenie inovatívneho produktu na trh</a:t>
            </a:r>
          </a:p>
        </p:txBody>
      </p:sp>
    </p:spTree>
  </p:cSld>
  <p:clrMapOvr>
    <a:masterClrMapping/>
  </p:clrMapOvr>
  <p:transition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7993" y="6930665"/>
            <a:ext cx="4099768" cy="3077261"/>
          </a:xfrm>
          <a:custGeom>
            <a:avLst/>
            <a:gdLst/>
            <a:ahLst/>
            <a:cxnLst/>
            <a:rect l="l" t="t" r="r" b="b"/>
            <a:pathLst>
              <a:path w="4099768" h="3077261">
                <a:moveTo>
                  <a:pt x="0" y="0"/>
                </a:moveTo>
                <a:lnTo>
                  <a:pt x="4099768" y="0"/>
                </a:lnTo>
                <a:lnTo>
                  <a:pt x="4099768" y="3077261"/>
                </a:lnTo>
                <a:lnTo>
                  <a:pt x="0" y="30772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020511" y="3452174"/>
            <a:ext cx="3647059" cy="2782292"/>
          </a:xfrm>
          <a:custGeom>
            <a:avLst/>
            <a:gdLst/>
            <a:ahLst/>
            <a:cxnLst/>
            <a:rect l="l" t="t" r="r" b="b"/>
            <a:pathLst>
              <a:path w="3647059" h="2782292">
                <a:moveTo>
                  <a:pt x="0" y="0"/>
                </a:moveTo>
                <a:lnTo>
                  <a:pt x="3647059" y="0"/>
                </a:lnTo>
                <a:lnTo>
                  <a:pt x="3647059" y="2782292"/>
                </a:lnTo>
                <a:lnTo>
                  <a:pt x="0" y="27822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151144" y="3135890"/>
            <a:ext cx="5942326" cy="2814786"/>
          </a:xfrm>
          <a:custGeom>
            <a:avLst/>
            <a:gdLst/>
            <a:ahLst/>
            <a:cxnLst/>
            <a:rect l="l" t="t" r="r" b="b"/>
            <a:pathLst>
              <a:path w="5942326" h="2814786">
                <a:moveTo>
                  <a:pt x="0" y="0"/>
                </a:moveTo>
                <a:lnTo>
                  <a:pt x="5942326" y="0"/>
                </a:lnTo>
                <a:lnTo>
                  <a:pt x="5942326" y="2814786"/>
                </a:lnTo>
                <a:lnTo>
                  <a:pt x="0" y="28147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495800" y="7152479"/>
            <a:ext cx="5677465" cy="2870356"/>
          </a:xfrm>
          <a:custGeom>
            <a:avLst/>
            <a:gdLst/>
            <a:ahLst/>
            <a:cxnLst/>
            <a:rect l="l" t="t" r="r" b="b"/>
            <a:pathLst>
              <a:path w="5477250" h="2870356">
                <a:moveTo>
                  <a:pt x="0" y="0"/>
                </a:moveTo>
                <a:lnTo>
                  <a:pt x="5477251" y="0"/>
                </a:lnTo>
                <a:lnTo>
                  <a:pt x="5477251" y="2870357"/>
                </a:lnTo>
                <a:lnTo>
                  <a:pt x="0" y="28703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87869" y="3356335"/>
            <a:ext cx="3000039" cy="2912318"/>
          </a:xfrm>
          <a:custGeom>
            <a:avLst/>
            <a:gdLst/>
            <a:ahLst/>
            <a:cxnLst/>
            <a:rect l="l" t="t" r="r" b="b"/>
            <a:pathLst>
              <a:path w="3000039" h="2912318">
                <a:moveTo>
                  <a:pt x="0" y="0"/>
                </a:moveTo>
                <a:lnTo>
                  <a:pt x="3000039" y="0"/>
                </a:lnTo>
                <a:lnTo>
                  <a:pt x="3000039" y="2912318"/>
                </a:lnTo>
                <a:lnTo>
                  <a:pt x="0" y="29123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111105" y="6814503"/>
            <a:ext cx="2504550" cy="3309584"/>
          </a:xfrm>
          <a:custGeom>
            <a:avLst/>
            <a:gdLst/>
            <a:ahLst/>
            <a:cxnLst/>
            <a:rect l="l" t="t" r="r" b="b"/>
            <a:pathLst>
              <a:path w="2504550" h="3309584">
                <a:moveTo>
                  <a:pt x="0" y="0"/>
                </a:moveTo>
                <a:lnTo>
                  <a:pt x="2504549" y="0"/>
                </a:lnTo>
                <a:lnTo>
                  <a:pt x="2504549" y="3309584"/>
                </a:lnTo>
                <a:lnTo>
                  <a:pt x="0" y="33095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261133" y="7420949"/>
            <a:ext cx="3847601" cy="2467702"/>
          </a:xfrm>
          <a:custGeom>
            <a:avLst/>
            <a:gdLst/>
            <a:ahLst/>
            <a:cxnLst/>
            <a:rect l="l" t="t" r="r" b="b"/>
            <a:pathLst>
              <a:path w="3847601" h="2467702">
                <a:moveTo>
                  <a:pt x="0" y="0"/>
                </a:moveTo>
                <a:lnTo>
                  <a:pt x="3847601" y="0"/>
                </a:lnTo>
                <a:lnTo>
                  <a:pt x="3847601" y="2467702"/>
                </a:lnTo>
                <a:lnTo>
                  <a:pt x="0" y="24677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09600" y="2129464"/>
            <a:ext cx="16751172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9"/>
              </a:lnSpc>
            </a:pP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3. 3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Kľúčové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marketingové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modely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pre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strategické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riadenie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zákazníckej</a:t>
            </a:r>
            <a:r>
              <a:rPr lang="en-US" sz="3200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200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cesty</a:t>
            </a:r>
            <a:endParaRPr lang="en-US" sz="3200" dirty="0">
              <a:solidFill>
                <a:srgbClr val="1D1D1F"/>
              </a:solidFill>
              <a:latin typeface="Arial" panose="020B0604020202020204" pitchFamily="34" charset="0"/>
              <a:ea typeface="Arial Nova"/>
              <a:cs typeface="Arial" panose="020B0604020202020204" pitchFamily="34" charset="0"/>
              <a:sym typeface="Arial Nova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13960" y="6073061"/>
            <a:ext cx="2402790" cy="981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 spc="-480" dirty="0">
                <a:solidFill>
                  <a:srgbClr val="1D1D1F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Hook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901962" y="2503835"/>
            <a:ext cx="2749249" cy="981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 spc="-480" dirty="0">
                <a:solidFill>
                  <a:srgbClr val="1D1D1F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AIDA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059679" y="2485117"/>
            <a:ext cx="2125255" cy="981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 spc="-480" dirty="0">
                <a:solidFill>
                  <a:srgbClr val="1D1D1F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STP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716134" y="6110641"/>
            <a:ext cx="3351665" cy="981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 spc="-480" dirty="0">
                <a:solidFill>
                  <a:srgbClr val="1D1D1F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STEPPS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87869" y="2373120"/>
            <a:ext cx="2881490" cy="981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 spc="-480" dirty="0">
                <a:solidFill>
                  <a:srgbClr val="1D1D1F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STDC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303513" y="6110641"/>
            <a:ext cx="2579991" cy="981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 spc="-480" dirty="0">
                <a:solidFill>
                  <a:srgbClr val="1D1D1F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RACE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10437" y="6439334"/>
            <a:ext cx="6496050" cy="981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 spc="-480" dirty="0">
                <a:solidFill>
                  <a:srgbClr val="1D1D1F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Porter Diamond</a:t>
            </a:r>
          </a:p>
        </p:txBody>
      </p:sp>
      <p:sp>
        <p:nvSpPr>
          <p:cNvPr id="18" name="Nadpis 1">
            <a:extLst>
              <a:ext uri="{FF2B5EF4-FFF2-40B4-BE49-F238E27FC236}">
                <a16:creationId xmlns:a16="http://schemas.microsoft.com/office/drawing/2014/main" id="{C45E9FA0-6727-4A58-986D-157C2EF3E196}"/>
              </a:ext>
            </a:extLst>
          </p:cNvPr>
          <p:cNvSpPr txBox="1">
            <a:spLocks/>
          </p:cNvSpPr>
          <p:nvPr/>
        </p:nvSpPr>
        <p:spPr>
          <a:xfrm>
            <a:off x="5257800" y="716243"/>
            <a:ext cx="8001000" cy="12681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u="none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dirty="0"/>
              <a:t>3. Uvedenie inovatívneho produktu na trh</a:t>
            </a:r>
          </a:p>
        </p:txBody>
      </p:sp>
    </p:spTree>
  </p:cSld>
  <p:clrMapOvr>
    <a:masterClrMapping/>
  </p:clrMapOvr>
  <p:transition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030318" y="3086100"/>
            <a:ext cx="16227364" cy="5170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z="28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Definícia</a:t>
            </a:r>
            <a:r>
              <a:rPr lang="en-US" sz="28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- </a:t>
            </a:r>
            <a:r>
              <a:rPr lang="en-US" sz="28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digitálny</a:t>
            </a:r>
            <a:r>
              <a:rPr lang="en-US" sz="28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marketing, </a:t>
            </a:r>
            <a:r>
              <a:rPr lang="en-US" sz="28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internetový</a:t>
            </a:r>
            <a:r>
              <a:rPr lang="en-US" sz="28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marketing, online marketing</a:t>
            </a:r>
          </a:p>
          <a:p>
            <a:pPr algn="just"/>
            <a:endParaRPr lang="en-US" sz="28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28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Druhy</a:t>
            </a:r>
            <a:r>
              <a:rPr lang="en-US" sz="28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8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digitálneho</a:t>
            </a:r>
            <a:r>
              <a:rPr lang="en-US" sz="28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8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marketingu</a:t>
            </a:r>
            <a:r>
              <a:rPr lang="en-US" sz="28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: </a:t>
            </a:r>
          </a:p>
          <a:p>
            <a:pPr marL="647694" lvl="1" indent="-323847" algn="just">
              <a:buFont typeface="Arial"/>
              <a:buChar char="•"/>
            </a:pPr>
            <a:r>
              <a:rPr lang="en-US" sz="28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Optimalizácia</a:t>
            </a:r>
            <a:r>
              <a:rPr lang="en-US" sz="28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8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vyhľadávačov</a:t>
            </a:r>
            <a:r>
              <a:rPr lang="en-US" sz="28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(SEO)</a:t>
            </a:r>
          </a:p>
          <a:p>
            <a:pPr marL="647694" lvl="1" indent="-323847" algn="just">
              <a:buFont typeface="Arial"/>
              <a:buChar char="•"/>
            </a:pPr>
            <a:r>
              <a:rPr lang="en-US" sz="28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PPC (Pay-per-click) </a:t>
            </a:r>
            <a:r>
              <a:rPr lang="en-US" sz="28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reklama</a:t>
            </a:r>
            <a:endParaRPr lang="en-US" sz="28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8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Obsahový</a:t>
            </a:r>
            <a:r>
              <a:rPr lang="en-US" sz="28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marketing (content marketing)</a:t>
            </a:r>
          </a:p>
          <a:p>
            <a:pPr marL="647694" lvl="1" indent="-323847" algn="just">
              <a:buFont typeface="Arial"/>
              <a:buChar char="•"/>
            </a:pPr>
            <a:r>
              <a:rPr lang="en-US" sz="28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E-mail marketing</a:t>
            </a:r>
          </a:p>
          <a:p>
            <a:pPr marL="647694" lvl="1" indent="-323847" algn="just">
              <a:buFont typeface="Arial"/>
              <a:buChar char="•"/>
            </a:pPr>
            <a:r>
              <a:rPr lang="en-US" sz="28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Social media marketing</a:t>
            </a:r>
          </a:p>
          <a:p>
            <a:pPr marL="647694" lvl="1" indent="-323847" algn="just">
              <a:buFont typeface="Arial"/>
              <a:buChar char="•"/>
            </a:pPr>
            <a:r>
              <a:rPr lang="en-US" sz="28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Affiliate marketing</a:t>
            </a:r>
          </a:p>
          <a:p>
            <a:pPr marL="647694" lvl="1" indent="-323847" algn="just">
              <a:buFont typeface="Arial"/>
              <a:buChar char="•"/>
            </a:pPr>
            <a:r>
              <a:rPr lang="en-US" sz="28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Influcener</a:t>
            </a:r>
            <a:r>
              <a:rPr lang="en-US" sz="28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marketing</a:t>
            </a:r>
          </a:p>
          <a:p>
            <a:pPr marL="647694" lvl="1" indent="-323847" algn="just">
              <a:buFont typeface="Arial"/>
              <a:buChar char="•"/>
            </a:pPr>
            <a:r>
              <a:rPr lang="en-US" sz="28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Video marketing</a:t>
            </a:r>
          </a:p>
          <a:p>
            <a:pPr marL="647694" lvl="1" indent="-323847" algn="just">
              <a:buFont typeface="Arial"/>
              <a:buChar char="•"/>
            </a:pPr>
            <a:r>
              <a:rPr lang="en-US" sz="28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Natívna</a:t>
            </a:r>
            <a:r>
              <a:rPr lang="en-US" sz="28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8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reklama</a:t>
            </a:r>
            <a:endParaRPr lang="en-US" sz="28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30318" y="2314434"/>
            <a:ext cx="16751172" cy="61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Digitálny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marketing a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jeho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druhy</a:t>
            </a:r>
            <a:endParaRPr lang="en-US" sz="3999" dirty="0">
              <a:solidFill>
                <a:srgbClr val="1D1D1F"/>
              </a:solidFill>
              <a:latin typeface="Arial" panose="020B0604020202020204" pitchFamily="34" charset="0"/>
              <a:ea typeface="Arial Nova"/>
              <a:cs typeface="Arial" panose="020B0604020202020204" pitchFamily="34" charset="0"/>
              <a:sym typeface="Arial Nova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9F2E5127-647B-7599-2A29-D4246D74A255}"/>
              </a:ext>
            </a:extLst>
          </p:cNvPr>
          <p:cNvSpPr txBox="1">
            <a:spLocks/>
          </p:cNvSpPr>
          <p:nvPr/>
        </p:nvSpPr>
        <p:spPr>
          <a:xfrm>
            <a:off x="4038600" y="1271587"/>
            <a:ext cx="10439400" cy="12681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u="none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4. Marketing v </a:t>
            </a:r>
            <a:r>
              <a:rPr lang="en-US" dirty="0" err="1"/>
              <a:t>rámci</a:t>
            </a:r>
            <a:r>
              <a:rPr lang="en-US" dirty="0"/>
              <a:t> </a:t>
            </a:r>
            <a:r>
              <a:rPr lang="en-US" dirty="0" err="1"/>
              <a:t>dát</a:t>
            </a:r>
            <a:r>
              <a:rPr lang="en-US" dirty="0"/>
              <a:t> a </a:t>
            </a:r>
            <a:r>
              <a:rPr lang="en-US" dirty="0" err="1"/>
              <a:t>technológií</a:t>
            </a:r>
            <a:endParaRPr lang="en-US" dirty="0"/>
          </a:p>
        </p:txBody>
      </p:sp>
    </p:spTree>
  </p:cSld>
  <p:clrMapOvr>
    <a:masterClrMapping/>
  </p:clrMapOvr>
  <p:transition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768414" y="3162300"/>
            <a:ext cx="16227364" cy="6461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4" lvl="1" indent="-323847" algn="just">
              <a:buFont typeface="Arial"/>
              <a:buChar char="•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Zber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sledovanie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analýza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dát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pomocou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moderných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nástrojov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endParaRPr lang="sk-SK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2999" b="1" dirty="0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A) CRM </a:t>
            </a:r>
            <a:r>
              <a:rPr lang="en-US" sz="2999" b="1" dirty="0" err="1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systémy</a:t>
            </a:r>
            <a:endParaRPr lang="en-US" sz="2999" b="1" dirty="0">
              <a:solidFill>
                <a:srgbClr val="1D1D1F"/>
              </a:solidFill>
              <a:latin typeface="Arial" panose="020B0604020202020204" pitchFamily="34" charset="0"/>
              <a:ea typeface="Raleway Bold"/>
              <a:cs typeface="Arial" panose="020B0604020202020204" pitchFamily="34" charset="0"/>
              <a:sym typeface="Raleway Bold"/>
            </a:endParaRPr>
          </a:p>
          <a:p>
            <a:pPr algn="just"/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Definícia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: CRM</a:t>
            </a:r>
          </a:p>
          <a:p>
            <a:pPr algn="just"/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Ako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funguje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?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Aké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má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výhody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?</a:t>
            </a:r>
          </a:p>
          <a:p>
            <a:pPr algn="just"/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Typy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CRM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systémov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: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Operatívne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analytické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kolaboratívne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Využitie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dát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pre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personalizáciu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marketingových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kampaní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zlepšenie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zákazníckej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skúsenosti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zakaznícka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skúsenosť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-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prektivnívna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personalizácia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zákaznícka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podpora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mieru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omnichannel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personalizácia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68414" y="2400300"/>
            <a:ext cx="16751172" cy="61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4 .1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Využitie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dát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pre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podporu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marketingových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rozhodnutí</a:t>
            </a:r>
            <a:endParaRPr lang="en-US" sz="3999" dirty="0">
              <a:solidFill>
                <a:srgbClr val="1D1D1F"/>
              </a:solidFill>
              <a:latin typeface="Arial" panose="020B0604020202020204" pitchFamily="34" charset="0"/>
              <a:ea typeface="Arial Nova"/>
              <a:cs typeface="Arial" panose="020B0604020202020204" pitchFamily="34" charset="0"/>
              <a:sym typeface="Arial Nova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8775D87C-5228-1831-9692-2CC7C4580B3A}"/>
              </a:ext>
            </a:extLst>
          </p:cNvPr>
          <p:cNvSpPr txBox="1">
            <a:spLocks/>
          </p:cNvSpPr>
          <p:nvPr/>
        </p:nvSpPr>
        <p:spPr>
          <a:xfrm>
            <a:off x="4038600" y="1271587"/>
            <a:ext cx="10439400" cy="12681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u="none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4. Marketing v </a:t>
            </a:r>
            <a:r>
              <a:rPr lang="en-US" dirty="0" err="1"/>
              <a:t>rámci</a:t>
            </a:r>
            <a:r>
              <a:rPr lang="en-US" dirty="0"/>
              <a:t> </a:t>
            </a:r>
            <a:r>
              <a:rPr lang="en-US" dirty="0" err="1"/>
              <a:t>dát</a:t>
            </a:r>
            <a:r>
              <a:rPr lang="en-US" dirty="0"/>
              <a:t> a </a:t>
            </a:r>
            <a:r>
              <a:rPr lang="en-US" dirty="0" err="1"/>
              <a:t>technológií</a:t>
            </a:r>
            <a:endParaRPr lang="en-US" dirty="0"/>
          </a:p>
        </p:txBody>
      </p:sp>
    </p:spTree>
  </p:cSld>
  <p:clrMapOvr>
    <a:masterClrMapping/>
  </p:clrMapOvr>
  <p:transition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770032" y="3009900"/>
            <a:ext cx="16227364" cy="625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z="2400" b="1" dirty="0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B) </a:t>
            </a:r>
            <a:r>
              <a:rPr lang="en-US" sz="2400" b="1" dirty="0" err="1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Analytické</a:t>
            </a:r>
            <a:r>
              <a:rPr lang="en-US" sz="2400" b="1" dirty="0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 </a:t>
            </a:r>
            <a:r>
              <a:rPr lang="en-US" sz="2400" b="1" dirty="0" err="1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nástroje</a:t>
            </a:r>
            <a:endParaRPr lang="en-US" sz="2400" b="1" dirty="0">
              <a:solidFill>
                <a:srgbClr val="1D1D1F"/>
              </a:solidFill>
              <a:latin typeface="Arial" panose="020B0604020202020204" pitchFamily="34" charset="0"/>
              <a:ea typeface="Raleway Bold"/>
              <a:cs typeface="Arial" panose="020B0604020202020204" pitchFamily="34" charset="0"/>
              <a:sym typeface="Raleway Bold"/>
            </a:endParaRPr>
          </a:p>
          <a:p>
            <a:pPr algn="just"/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Definícia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: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analytika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KPI</a:t>
            </a:r>
          </a:p>
          <a:p>
            <a:pPr algn="just"/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Ako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funguje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?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Aké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má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výhody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?</a:t>
            </a:r>
          </a:p>
          <a:p>
            <a:pPr algn="just"/>
            <a:endParaRPr lang="en-US" sz="24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Druhy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analytických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nástrojov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: </a:t>
            </a:r>
          </a:p>
          <a:p>
            <a:pPr algn="just"/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Google analytics</a:t>
            </a:r>
          </a:p>
          <a:p>
            <a:pPr marL="647694" lvl="1" indent="-323847" algn="just">
              <a:buFont typeface="Arial"/>
              <a:buChar char="•"/>
            </a:pP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sledovanie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náštevnosti</a:t>
            </a:r>
            <a:endParaRPr lang="en-US" sz="24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správanie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používateľov</a:t>
            </a:r>
            <a:endParaRPr lang="en-US" sz="24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konverzie</a:t>
            </a:r>
            <a:endParaRPr lang="en-US" sz="24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Microsoft Power BI</a:t>
            </a:r>
          </a:p>
          <a:p>
            <a:pPr marL="647694" lvl="1" indent="-323847" algn="just">
              <a:buFont typeface="Arial"/>
              <a:buChar char="•"/>
            </a:pP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podniková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analýza</a:t>
            </a:r>
            <a:endParaRPr lang="en-US" sz="24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integrácia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s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ekosystémom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Microsoft</a:t>
            </a:r>
          </a:p>
          <a:p>
            <a:pPr marL="647694" lvl="1" indent="-323847" algn="just">
              <a:buFont typeface="Arial"/>
              <a:buChar char="•"/>
            </a:pP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zdieľanie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reportov</a:t>
            </a:r>
            <a:endParaRPr lang="en-US" sz="24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Hotjar</a:t>
            </a:r>
          </a:p>
          <a:p>
            <a:pPr marL="647694" lvl="1" indent="-323847" algn="just">
              <a:buFont typeface="Arial"/>
              <a:buChar char="•"/>
            </a:pP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Heatmaps,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nahrávanie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používateľských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relácií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prieskumy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spätná</a:t>
            </a:r>
            <a:r>
              <a:rPr lang="en-US" sz="24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4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väzba</a:t>
            </a:r>
            <a:endParaRPr lang="en-US" sz="24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>
              <a:lnSpc>
                <a:spcPts val="4199"/>
              </a:lnSpc>
            </a:pPr>
            <a:endParaRPr lang="en-US" sz="2400" spc="-149" dirty="0">
              <a:solidFill>
                <a:srgbClr val="1D1D1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1571496" y="3009900"/>
            <a:ext cx="3897104" cy="1175149"/>
          </a:xfrm>
          <a:custGeom>
            <a:avLst/>
            <a:gdLst/>
            <a:ahLst/>
            <a:cxnLst/>
            <a:rect l="l" t="t" r="r" b="b"/>
            <a:pathLst>
              <a:path w="4426692" h="1525364">
                <a:moveTo>
                  <a:pt x="0" y="0"/>
                </a:moveTo>
                <a:lnTo>
                  <a:pt x="4426693" y="0"/>
                </a:lnTo>
                <a:lnTo>
                  <a:pt x="4426693" y="1525364"/>
                </a:lnTo>
                <a:lnTo>
                  <a:pt x="0" y="15253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571496" y="4185049"/>
            <a:ext cx="4206318" cy="2469470"/>
          </a:xfrm>
          <a:custGeom>
            <a:avLst/>
            <a:gdLst/>
            <a:ahLst/>
            <a:cxnLst/>
            <a:rect l="l" t="t" r="r" b="b"/>
            <a:pathLst>
              <a:path w="5045121" h="2802845">
                <a:moveTo>
                  <a:pt x="0" y="0"/>
                </a:moveTo>
                <a:lnTo>
                  <a:pt x="5045121" y="0"/>
                </a:lnTo>
                <a:lnTo>
                  <a:pt x="5045121" y="2802845"/>
                </a:lnTo>
                <a:lnTo>
                  <a:pt x="0" y="28028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416888" y="5829300"/>
            <a:ext cx="4206319" cy="2978822"/>
          </a:xfrm>
          <a:custGeom>
            <a:avLst/>
            <a:gdLst/>
            <a:ahLst/>
            <a:cxnLst/>
            <a:rect l="l" t="t" r="r" b="b"/>
            <a:pathLst>
              <a:path w="5335183" h="4004467">
                <a:moveTo>
                  <a:pt x="0" y="0"/>
                </a:moveTo>
                <a:lnTo>
                  <a:pt x="5335183" y="0"/>
                </a:lnTo>
                <a:lnTo>
                  <a:pt x="5335183" y="4004467"/>
                </a:lnTo>
                <a:lnTo>
                  <a:pt x="0" y="40044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68414" y="2232006"/>
            <a:ext cx="16751172" cy="61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999" dirty="0">
                <a:solidFill>
                  <a:srgbClr val="1D1D1F"/>
                </a:solidFill>
                <a:latin typeface="Arial Nova"/>
                <a:ea typeface="Arial Nova"/>
                <a:cs typeface="Arial Nova"/>
                <a:sym typeface="Arial Nova"/>
              </a:rPr>
              <a:t>4 .1 </a:t>
            </a:r>
            <a:r>
              <a:rPr lang="en-US" sz="3999" dirty="0" err="1">
                <a:solidFill>
                  <a:srgbClr val="1D1D1F"/>
                </a:solidFill>
                <a:latin typeface="Arial Nova"/>
                <a:ea typeface="Arial Nova"/>
                <a:cs typeface="Arial Nova"/>
                <a:sym typeface="Arial Nova"/>
              </a:rPr>
              <a:t>Využitie</a:t>
            </a:r>
            <a:r>
              <a:rPr lang="en-US" sz="3999" dirty="0">
                <a:solidFill>
                  <a:srgbClr val="1D1D1F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 Nova"/>
                <a:ea typeface="Arial Nova"/>
                <a:cs typeface="Arial Nova"/>
                <a:sym typeface="Arial Nova"/>
              </a:rPr>
              <a:t>dát</a:t>
            </a:r>
            <a:r>
              <a:rPr lang="en-US" sz="3999" dirty="0">
                <a:solidFill>
                  <a:srgbClr val="1D1D1F"/>
                </a:solidFill>
                <a:latin typeface="Arial Nova"/>
                <a:ea typeface="Arial Nova"/>
                <a:cs typeface="Arial Nova"/>
                <a:sym typeface="Arial Nova"/>
              </a:rPr>
              <a:t> pre </a:t>
            </a:r>
            <a:r>
              <a:rPr lang="en-US" sz="3999" dirty="0" err="1">
                <a:solidFill>
                  <a:srgbClr val="1D1D1F"/>
                </a:solidFill>
                <a:latin typeface="Arial Nova"/>
                <a:ea typeface="Arial Nova"/>
                <a:cs typeface="Arial Nova"/>
                <a:sym typeface="Arial Nova"/>
              </a:rPr>
              <a:t>podporu</a:t>
            </a:r>
            <a:r>
              <a:rPr lang="en-US" sz="3999" dirty="0">
                <a:solidFill>
                  <a:srgbClr val="1D1D1F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 Nova"/>
                <a:ea typeface="Arial Nova"/>
                <a:cs typeface="Arial Nova"/>
                <a:sym typeface="Arial Nova"/>
              </a:rPr>
              <a:t>marketingových</a:t>
            </a:r>
            <a:r>
              <a:rPr lang="en-US" sz="3999" dirty="0">
                <a:solidFill>
                  <a:srgbClr val="1D1D1F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 Nova"/>
                <a:ea typeface="Arial Nova"/>
                <a:cs typeface="Arial Nova"/>
                <a:sym typeface="Arial Nova"/>
              </a:rPr>
              <a:t>rozhodnutí</a:t>
            </a:r>
            <a:endParaRPr lang="en-US" sz="3999" dirty="0">
              <a:solidFill>
                <a:srgbClr val="1D1D1F"/>
              </a:solidFill>
              <a:latin typeface="Arial Nova"/>
              <a:ea typeface="Arial Nova"/>
              <a:cs typeface="Arial Nova"/>
              <a:sym typeface="Arial Nova"/>
            </a:endParaRP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7FCDA969-AEF1-1762-8D05-02BAAC8AF5EA}"/>
              </a:ext>
            </a:extLst>
          </p:cNvPr>
          <p:cNvSpPr txBox="1">
            <a:spLocks/>
          </p:cNvSpPr>
          <p:nvPr/>
        </p:nvSpPr>
        <p:spPr>
          <a:xfrm>
            <a:off x="4038600" y="1271587"/>
            <a:ext cx="10439400" cy="12681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u="none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4. Marketing v </a:t>
            </a:r>
            <a:r>
              <a:rPr lang="en-US" dirty="0" err="1"/>
              <a:t>rámci</a:t>
            </a:r>
            <a:r>
              <a:rPr lang="en-US" dirty="0"/>
              <a:t> </a:t>
            </a:r>
            <a:r>
              <a:rPr lang="en-US" dirty="0" err="1"/>
              <a:t>dát</a:t>
            </a:r>
            <a:r>
              <a:rPr lang="en-US" dirty="0"/>
              <a:t> a </a:t>
            </a:r>
            <a:r>
              <a:rPr lang="en-US" dirty="0" err="1"/>
              <a:t>technológií</a:t>
            </a:r>
            <a:endParaRPr lang="en-US" dirty="0"/>
          </a:p>
        </p:txBody>
      </p:sp>
    </p:spTree>
  </p:cSld>
  <p:clrMapOvr>
    <a:masterClrMapping/>
  </p:clrMapOvr>
  <p:transition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770032" y="3009900"/>
            <a:ext cx="16227364" cy="5386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z="2500" b="1" dirty="0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C) </a:t>
            </a:r>
            <a:r>
              <a:rPr lang="en-US" sz="2500" b="1" dirty="0" err="1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Prediktívne</a:t>
            </a:r>
            <a:r>
              <a:rPr lang="en-US" sz="2500" b="1" dirty="0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 </a:t>
            </a:r>
            <a:r>
              <a:rPr lang="en-US" sz="2500" b="1" dirty="0" err="1">
                <a:solidFill>
                  <a:srgbClr val="1D1D1F"/>
                </a:solidFill>
                <a:latin typeface="Arial" panose="020B0604020202020204" pitchFamily="34" charset="0"/>
                <a:ea typeface="Raleway Bold"/>
                <a:cs typeface="Arial" panose="020B0604020202020204" pitchFamily="34" charset="0"/>
                <a:sym typeface="Raleway Bold"/>
              </a:rPr>
              <a:t>nástroje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: </a:t>
            </a:r>
          </a:p>
          <a:p>
            <a:pPr algn="just"/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Definícia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: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prediktívna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analýza</a:t>
            </a:r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Ako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funguje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?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Aké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má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výhody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?</a:t>
            </a:r>
          </a:p>
          <a:p>
            <a:pPr algn="just"/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Aplikovanie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PA: </a:t>
            </a:r>
          </a:p>
          <a:p>
            <a:pPr marL="647694" lvl="1" indent="-323847" algn="just">
              <a:buAutoNum type="arabicPeriod"/>
            </a:pP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predpovedanie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zakazníckych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potrieb</a:t>
            </a:r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1295387" lvl="2" indent="-431796" algn="just">
              <a:buAutoNum type="alphaLcPeriod"/>
            </a:pP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personalizácia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produktov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služieb</a:t>
            </a:r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1295387" lvl="2" indent="-431796" algn="just">
              <a:buAutoNum type="alphaLcPeriod"/>
            </a:pP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cielené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marketingové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kampane</a:t>
            </a:r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AutoNum type="arabicPeriod"/>
            </a:pP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predpovedanie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trendov</a:t>
            </a:r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1295387" lvl="2" indent="-431796" algn="just">
              <a:buAutoNum type="alphaLcPeriod"/>
            </a:pP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nákupné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trendy</a:t>
            </a:r>
          </a:p>
          <a:p>
            <a:pPr marL="1295387" lvl="2" indent="-431796" algn="just">
              <a:buAutoNum type="alphaLcPeriod"/>
            </a:pP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optimalizácia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zásob</a:t>
            </a:r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AutoNum type="arabicPeriod"/>
            </a:pP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zníženie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rizika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prevencia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odchodu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zákazníkov</a:t>
            </a:r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1295387" lvl="2" indent="-431796" algn="just">
              <a:buAutoNum type="alphaLcPeriod"/>
            </a:pP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churn prediction (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predikcia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odchodu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zákazníkov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)</a:t>
            </a:r>
          </a:p>
          <a:p>
            <a:pPr marL="1295387" lvl="2" indent="-431796" algn="just">
              <a:buAutoNum type="alphaLcPeriod"/>
            </a:pP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rizikový</a:t>
            </a:r>
            <a:r>
              <a:rPr lang="en-US" sz="2500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500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manažment</a:t>
            </a:r>
            <a:endParaRPr lang="en-US" sz="2500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36694" y="2171700"/>
            <a:ext cx="16751172" cy="61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4 .1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Využitie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dát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pre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podporu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marketingových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rozhodnutí</a:t>
            </a:r>
            <a:endParaRPr lang="en-US" sz="3999" dirty="0">
              <a:solidFill>
                <a:srgbClr val="1D1D1F"/>
              </a:solidFill>
              <a:latin typeface="Arial" panose="020B0604020202020204" pitchFamily="34" charset="0"/>
              <a:ea typeface="Arial Nova"/>
              <a:cs typeface="Arial" panose="020B0604020202020204" pitchFamily="34" charset="0"/>
              <a:sym typeface="Arial Nova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B8E99C37-2583-BCF4-B4FC-E351FAC79A72}"/>
              </a:ext>
            </a:extLst>
          </p:cNvPr>
          <p:cNvSpPr txBox="1">
            <a:spLocks/>
          </p:cNvSpPr>
          <p:nvPr/>
        </p:nvSpPr>
        <p:spPr>
          <a:xfrm>
            <a:off x="4038600" y="1271587"/>
            <a:ext cx="10439400" cy="12681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u="none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4. Marketing v </a:t>
            </a:r>
            <a:r>
              <a:rPr lang="en-US" dirty="0" err="1"/>
              <a:t>rámci</a:t>
            </a:r>
            <a:r>
              <a:rPr lang="en-US" dirty="0"/>
              <a:t> </a:t>
            </a:r>
            <a:r>
              <a:rPr lang="en-US" dirty="0" err="1"/>
              <a:t>dát</a:t>
            </a:r>
            <a:r>
              <a:rPr lang="en-US" dirty="0"/>
              <a:t> a </a:t>
            </a:r>
            <a:r>
              <a:rPr lang="en-US" dirty="0" err="1"/>
              <a:t>technológií</a:t>
            </a:r>
            <a:endParaRPr lang="en-US" dirty="0"/>
          </a:p>
        </p:txBody>
      </p:sp>
    </p:spTree>
  </p:cSld>
  <p:clrMapOvr>
    <a:masterClrMapping/>
  </p:clrMapOvr>
  <p:transition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295400" y="3543300"/>
            <a:ext cx="16227364" cy="4153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4" lvl="1" indent="-323847" algn="just">
              <a:buFont typeface="Arial"/>
              <a:buChar char="•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Analytická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vyspelosť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Základné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princípy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efektívnej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analytiky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Cesta k data-driven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marketingu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</a:p>
          <a:p>
            <a:pPr marL="1295387" lvl="2" indent="-431796" algn="just">
              <a:buFont typeface="Arial"/>
              <a:buChar char="⚬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analytický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audit a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oprava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dát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</a:p>
          <a:p>
            <a:pPr marL="1295387" lvl="2" indent="-431796" algn="just">
              <a:buFont typeface="Arial"/>
              <a:buChar char="⚬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analytická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stratégia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</a:p>
          <a:p>
            <a:pPr marL="1295387" lvl="2" indent="-431796" algn="just">
              <a:buFont typeface="Arial"/>
              <a:buChar char="⚬"/>
            </a:pP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measurement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plán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</a:p>
          <a:p>
            <a:pPr marL="1295387" lvl="2" indent="-431796" algn="just">
              <a:buFont typeface="Arial"/>
              <a:buChar char="⚬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implementácia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debugging, </a:t>
            </a:r>
          </a:p>
          <a:p>
            <a:pPr marL="1295387" lvl="2" indent="-431796" algn="just">
              <a:buFont typeface="Arial"/>
              <a:buChar char="⚬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vizualizácia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dát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, </a:t>
            </a:r>
          </a:p>
          <a:p>
            <a:pPr marL="1295387" lvl="2" indent="-431796" algn="just">
              <a:buFont typeface="Arial"/>
              <a:buChar char="⚬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uplatňovanie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stratégie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údržba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dát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55027" y="2426084"/>
            <a:ext cx="16751172" cy="61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4 .2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Dátovo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riadený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marketing (Data driven marketing)</a:t>
            </a: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9F6550A-2EC0-D8A7-C726-ECCB4EDE4529}"/>
              </a:ext>
            </a:extLst>
          </p:cNvPr>
          <p:cNvSpPr txBox="1">
            <a:spLocks/>
          </p:cNvSpPr>
          <p:nvPr/>
        </p:nvSpPr>
        <p:spPr>
          <a:xfrm>
            <a:off x="4038600" y="1271587"/>
            <a:ext cx="10439400" cy="12681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u="none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4. Marketing v </a:t>
            </a:r>
            <a:r>
              <a:rPr lang="en-US" dirty="0" err="1"/>
              <a:t>rámci</a:t>
            </a:r>
            <a:r>
              <a:rPr lang="en-US" dirty="0"/>
              <a:t> </a:t>
            </a:r>
            <a:r>
              <a:rPr lang="en-US" dirty="0" err="1"/>
              <a:t>dát</a:t>
            </a:r>
            <a:r>
              <a:rPr lang="en-US" dirty="0"/>
              <a:t> a </a:t>
            </a:r>
            <a:r>
              <a:rPr lang="en-US" dirty="0" err="1"/>
              <a:t>technológií</a:t>
            </a:r>
            <a:endParaRPr lang="en-US" dirty="0"/>
          </a:p>
        </p:txBody>
      </p:sp>
    </p:spTree>
  </p:cSld>
  <p:clrMapOvr>
    <a:masterClrMapping/>
  </p:clrMapOvr>
  <p:transition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404904" y="3390900"/>
            <a:ext cx="16227364" cy="599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4" lvl="1" indent="-323847" algn="just">
              <a:buFont typeface="Arial"/>
              <a:buChar char="•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Monitorovanie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efektívnosti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marketingových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kampaní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Reporting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kľúčových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metrík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(ROI, CLV, CAC) a ich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využitie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pre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optimalizáciu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stratégií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Využitie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metrík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pre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optimalizáciu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stratégií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Optimalizácia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rozpočtu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Zlepšenie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cielenia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kampaní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Posilnenie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retencie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zákazníkov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Analýza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predajného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lievika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marL="647694" lvl="1" indent="-323847" algn="just">
              <a:buFont typeface="Arial"/>
              <a:buChar char="•"/>
            </a:pP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Testovanie</a:t>
            </a:r>
            <a:r>
              <a:rPr lang="en-US" sz="2999" dirty="0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a </a:t>
            </a:r>
            <a:r>
              <a:rPr lang="en-US" sz="2999" dirty="0" err="1">
                <a:solidFill>
                  <a:srgbClr val="1D1D1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experimentovanie</a:t>
            </a:r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  <a:p>
            <a:pPr algn="just"/>
            <a:endParaRPr lang="en-US" sz="2999" dirty="0">
              <a:solidFill>
                <a:srgbClr val="1D1D1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43000" y="2541376"/>
            <a:ext cx="16751172" cy="61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4. 3 Reporting a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analýza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marketingových</a:t>
            </a:r>
            <a:r>
              <a:rPr lang="en-US" sz="3999" dirty="0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 </a:t>
            </a:r>
            <a:r>
              <a:rPr lang="en-US" sz="3999" dirty="0" err="1">
                <a:solidFill>
                  <a:srgbClr val="1D1D1F"/>
                </a:solidFill>
                <a:latin typeface="Arial" panose="020B0604020202020204" pitchFamily="34" charset="0"/>
                <a:ea typeface="Arial Nova"/>
                <a:cs typeface="Arial" panose="020B0604020202020204" pitchFamily="34" charset="0"/>
                <a:sym typeface="Arial Nova"/>
              </a:rPr>
              <a:t>aktivít</a:t>
            </a:r>
            <a:endParaRPr lang="en-US" sz="3999" dirty="0">
              <a:solidFill>
                <a:srgbClr val="1D1D1F"/>
              </a:solidFill>
              <a:latin typeface="Arial" panose="020B0604020202020204" pitchFamily="34" charset="0"/>
              <a:ea typeface="Arial Nova"/>
              <a:cs typeface="Arial" panose="020B0604020202020204" pitchFamily="34" charset="0"/>
              <a:sym typeface="Arial Nova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0C56B9A5-DC7F-42E3-F8F1-A7FB14C246A8}"/>
              </a:ext>
            </a:extLst>
          </p:cNvPr>
          <p:cNvSpPr txBox="1">
            <a:spLocks/>
          </p:cNvSpPr>
          <p:nvPr/>
        </p:nvSpPr>
        <p:spPr>
          <a:xfrm>
            <a:off x="4038600" y="1271587"/>
            <a:ext cx="10439400" cy="12681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u="none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4. Marketing v </a:t>
            </a:r>
            <a:r>
              <a:rPr lang="en-US" dirty="0" err="1"/>
              <a:t>rámci</a:t>
            </a:r>
            <a:r>
              <a:rPr lang="en-US" dirty="0"/>
              <a:t> </a:t>
            </a:r>
            <a:r>
              <a:rPr lang="en-US" dirty="0" err="1"/>
              <a:t>dát</a:t>
            </a:r>
            <a:r>
              <a:rPr lang="en-US" dirty="0"/>
              <a:t> a </a:t>
            </a:r>
            <a:r>
              <a:rPr lang="en-US" dirty="0" err="1"/>
              <a:t>technológií</a:t>
            </a:r>
            <a:endParaRPr lang="en-US" dirty="0"/>
          </a:p>
        </p:txBody>
      </p:sp>
    </p:spTree>
  </p:cSld>
  <p:clrMapOvr>
    <a:masterClrMapping/>
  </p:clrMapOvr>
  <p:transition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19C865-4864-4AC1-8C33-4CCDCE208F4B}"/>
              </a:ext>
            </a:extLst>
          </p:cNvPr>
          <p:cNvSpPr/>
          <p:nvPr/>
        </p:nvSpPr>
        <p:spPr>
          <a:xfrm>
            <a:off x="1378745" y="2551213"/>
            <a:ext cx="15709106" cy="70746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0984">
              <a:defRPr/>
            </a:pPr>
            <a:endParaRPr lang="en-US" sz="27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EDCCFD-C90F-447A-90E5-B3D6B6BB0F36}"/>
              </a:ext>
            </a:extLst>
          </p:cNvPr>
          <p:cNvSpPr/>
          <p:nvPr/>
        </p:nvSpPr>
        <p:spPr>
          <a:xfrm>
            <a:off x="11837195" y="2881202"/>
            <a:ext cx="4414838" cy="6322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0984">
              <a:defRPr/>
            </a:pPr>
            <a:endParaRPr lang="en-US" sz="27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9C5A92A-0136-4A8B-885E-75AAF3A97117}"/>
              </a:ext>
            </a:extLst>
          </p:cNvPr>
          <p:cNvSpPr/>
          <p:nvPr/>
        </p:nvSpPr>
        <p:spPr>
          <a:xfrm>
            <a:off x="7027070" y="2881202"/>
            <a:ext cx="4414838" cy="6322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0984">
              <a:defRPr/>
            </a:pPr>
            <a:endParaRPr lang="en-US" sz="27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9077" name="TextBox 12">
            <a:extLst>
              <a:ext uri="{FF2B5EF4-FFF2-40B4-BE49-F238E27FC236}">
                <a16:creationId xmlns:a16="http://schemas.microsoft.com/office/drawing/2014/main" id="{6C3288D2-B004-42BB-A1AB-7AB2B8FDB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3538" y="3540497"/>
            <a:ext cx="18517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369220">
              <a:defRPr/>
            </a:pPr>
            <a:r>
              <a:rPr lang="sk-SK" altLang="sk-SK" sz="2700" b="1" dirty="0">
                <a:solidFill>
                  <a:srgbClr val="000000"/>
                </a:solidFill>
                <a:ea typeface="Montserrat"/>
                <a:cs typeface="Montserrat"/>
              </a:rPr>
              <a:t>KONTAKT</a:t>
            </a:r>
            <a:endParaRPr lang="en-US" altLang="sk-SK" sz="2700" b="1" dirty="0">
              <a:solidFill>
                <a:srgbClr val="000000"/>
              </a:solidFill>
              <a:ea typeface="Montserrat"/>
              <a:cs typeface="Montserrat"/>
            </a:endParaRPr>
          </a:p>
        </p:txBody>
      </p:sp>
      <p:sp>
        <p:nvSpPr>
          <p:cNvPr id="259078" name="TextBox 13">
            <a:extLst>
              <a:ext uri="{FF2B5EF4-FFF2-40B4-BE49-F238E27FC236}">
                <a16:creationId xmlns:a16="http://schemas.microsoft.com/office/drawing/2014/main" id="{DE377942-E02A-4BE6-9254-3E045D696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6870" y="4610237"/>
            <a:ext cx="1815241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369220">
              <a:defRPr/>
            </a:pPr>
            <a:r>
              <a:rPr lang="sk-SK" altLang="sk-SK" sz="1950" b="1" i="1">
                <a:solidFill>
                  <a:srgbClr val="D9534F"/>
                </a:solidFill>
              </a:rPr>
              <a:t>www.cems.sk</a:t>
            </a:r>
            <a:endParaRPr lang="en-US" altLang="sk-SK" sz="1950" b="1" i="1">
              <a:solidFill>
                <a:srgbClr val="D9534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168D36D-E0FF-4555-90E6-C0419906EEB8}"/>
              </a:ext>
            </a:extLst>
          </p:cNvPr>
          <p:cNvCxnSpPr/>
          <p:nvPr/>
        </p:nvCxnSpPr>
        <p:spPr>
          <a:xfrm>
            <a:off x="1716882" y="4186127"/>
            <a:ext cx="762000" cy="0"/>
          </a:xfrm>
          <a:prstGeom prst="line">
            <a:avLst/>
          </a:prstGeom>
          <a:ln w="38100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080" name="Subtitle 2">
            <a:extLst>
              <a:ext uri="{FF2B5EF4-FFF2-40B4-BE49-F238E27FC236}">
                <a16:creationId xmlns:a16="http://schemas.microsoft.com/office/drawing/2014/main" id="{4A7CC530-1BDF-4352-A88C-0BFC3E77D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3526" y="5221971"/>
            <a:ext cx="4550570" cy="128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076" tIns="81539" rIns="163076" bIns="81539">
            <a:spAutoFit/>
          </a:bodyPr>
          <a:lstStyle>
            <a:lvl1pPr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814388">
              <a:lnSpc>
                <a:spcPts val="2738"/>
              </a:lnSpc>
              <a:spcBef>
                <a:spcPct val="20000"/>
              </a:spcBef>
              <a:defRPr/>
            </a:pPr>
            <a:r>
              <a:rPr lang="sk-SK" altLang="sk-SK" sz="1800" b="1">
                <a:solidFill>
                  <a:srgbClr val="4F4E52"/>
                </a:solidFill>
              </a:rPr>
              <a:t>Adresa kancelárie:</a:t>
            </a:r>
          </a:p>
          <a:p>
            <a:pPr defTabSz="814388">
              <a:lnSpc>
                <a:spcPts val="2738"/>
              </a:lnSpc>
              <a:spcBef>
                <a:spcPct val="20000"/>
              </a:spcBef>
              <a:defRPr/>
            </a:pPr>
            <a:r>
              <a:rPr lang="sk-SK" altLang="sk-SK" sz="1800">
                <a:solidFill>
                  <a:srgbClr val="4F4E52"/>
                </a:solidFill>
              </a:rPr>
              <a:t>CeMS, s.r.o.</a:t>
            </a:r>
          </a:p>
          <a:p>
            <a:pPr defTabSz="814388">
              <a:lnSpc>
                <a:spcPts val="2738"/>
              </a:lnSpc>
              <a:spcBef>
                <a:spcPct val="20000"/>
              </a:spcBef>
              <a:defRPr/>
            </a:pPr>
            <a:r>
              <a:rPr lang="sk-SK" altLang="sk-SK" sz="1800">
                <a:solidFill>
                  <a:srgbClr val="4F4E52"/>
                </a:solidFill>
              </a:rPr>
              <a:t>Snežienkova 1/A, Prievidza, 971 01</a:t>
            </a:r>
            <a:endParaRPr lang="en-US" altLang="sk-SK" sz="1800">
              <a:solidFill>
                <a:srgbClr val="4F4E52"/>
              </a:solidFill>
            </a:endParaRPr>
          </a:p>
        </p:txBody>
      </p:sp>
      <p:sp>
        <p:nvSpPr>
          <p:cNvPr id="259081" name="Subtitle 2">
            <a:extLst>
              <a:ext uri="{FF2B5EF4-FFF2-40B4-BE49-F238E27FC236}">
                <a16:creationId xmlns:a16="http://schemas.microsoft.com/office/drawing/2014/main" id="{4BFC5670-7482-44A6-92B1-7E29610A7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6" y="7967552"/>
            <a:ext cx="3998120" cy="357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076" tIns="81539" rIns="163076" bIns="81539">
            <a:spAutoFit/>
          </a:bodyPr>
          <a:lstStyle>
            <a:lvl1pPr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814388">
              <a:lnSpc>
                <a:spcPts val="1538"/>
              </a:lnSpc>
              <a:spcBef>
                <a:spcPct val="20000"/>
              </a:spcBef>
              <a:defRPr/>
            </a:pPr>
            <a:r>
              <a:rPr lang="sk-SK" altLang="sk-SK" sz="1500">
                <a:solidFill>
                  <a:srgbClr val="4F4E52"/>
                </a:solidFill>
              </a:rPr>
              <a:t>www.cems.sk</a:t>
            </a:r>
            <a:endParaRPr lang="en-US" altLang="sk-SK" sz="1500">
              <a:solidFill>
                <a:srgbClr val="4F4E52"/>
              </a:solidFill>
            </a:endParaRP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F2B9A2CB-5AFD-497E-B843-1743CBB4A320}"/>
              </a:ext>
            </a:extLst>
          </p:cNvPr>
          <p:cNvSpPr/>
          <p:nvPr/>
        </p:nvSpPr>
        <p:spPr>
          <a:xfrm rot="5400000">
            <a:off x="1964531" y="7093634"/>
            <a:ext cx="157163" cy="1333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0984">
              <a:defRPr/>
            </a:pPr>
            <a:endParaRPr lang="en-US" sz="27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riangle 17">
            <a:extLst>
              <a:ext uri="{FF2B5EF4-FFF2-40B4-BE49-F238E27FC236}">
                <a16:creationId xmlns:a16="http://schemas.microsoft.com/office/drawing/2014/main" id="{4B70C884-59E9-4F6D-9DD3-165AB12BB72E}"/>
              </a:ext>
            </a:extLst>
          </p:cNvPr>
          <p:cNvSpPr/>
          <p:nvPr/>
        </p:nvSpPr>
        <p:spPr>
          <a:xfrm rot="5400000">
            <a:off x="1965722" y="7594887"/>
            <a:ext cx="154781" cy="1333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0984">
              <a:defRPr/>
            </a:pPr>
            <a:endParaRPr lang="en-US" sz="27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riangle 18">
            <a:extLst>
              <a:ext uri="{FF2B5EF4-FFF2-40B4-BE49-F238E27FC236}">
                <a16:creationId xmlns:a16="http://schemas.microsoft.com/office/drawing/2014/main" id="{E6BFD293-615F-4EB6-BCFD-A34810AE74B1}"/>
              </a:ext>
            </a:extLst>
          </p:cNvPr>
          <p:cNvSpPr/>
          <p:nvPr/>
        </p:nvSpPr>
        <p:spPr>
          <a:xfrm rot="5400000">
            <a:off x="1965722" y="8085425"/>
            <a:ext cx="154781" cy="1333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0984">
              <a:defRPr/>
            </a:pPr>
            <a:endParaRPr lang="en-US" sz="27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9085" name="Subtitle 2">
            <a:extLst>
              <a:ext uri="{FF2B5EF4-FFF2-40B4-BE49-F238E27FC236}">
                <a16:creationId xmlns:a16="http://schemas.microsoft.com/office/drawing/2014/main" id="{163AFAC4-D063-43E2-B9D8-088A69378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6" y="6993621"/>
            <a:ext cx="3998120" cy="357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076" tIns="81539" rIns="163076" bIns="81539">
            <a:spAutoFit/>
          </a:bodyPr>
          <a:lstStyle>
            <a:lvl1pPr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814388">
              <a:lnSpc>
                <a:spcPts val="1538"/>
              </a:lnSpc>
              <a:spcBef>
                <a:spcPct val="20000"/>
              </a:spcBef>
              <a:defRPr/>
            </a:pPr>
            <a:r>
              <a:rPr lang="sk-SK" altLang="sk-SK" sz="1500">
                <a:solidFill>
                  <a:srgbClr val="4F4E52"/>
                </a:solidFill>
              </a:rPr>
              <a:t>+421 911 280 995</a:t>
            </a:r>
            <a:endParaRPr lang="en-US" altLang="sk-SK" sz="1500">
              <a:solidFill>
                <a:srgbClr val="4F4E52"/>
              </a:solidFill>
            </a:endParaRPr>
          </a:p>
        </p:txBody>
      </p:sp>
      <p:sp>
        <p:nvSpPr>
          <p:cNvPr id="259086" name="Subtitle 2">
            <a:extLst>
              <a:ext uri="{FF2B5EF4-FFF2-40B4-BE49-F238E27FC236}">
                <a16:creationId xmlns:a16="http://schemas.microsoft.com/office/drawing/2014/main" id="{A94E8D37-A3F9-472F-9714-56667638D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6" y="7507971"/>
            <a:ext cx="3998120" cy="357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076" tIns="81539" rIns="163076" bIns="81539">
            <a:spAutoFit/>
          </a:bodyPr>
          <a:lstStyle>
            <a:lvl1pPr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814388">
              <a:lnSpc>
                <a:spcPts val="1538"/>
              </a:lnSpc>
              <a:spcBef>
                <a:spcPct val="20000"/>
              </a:spcBef>
              <a:defRPr/>
            </a:pPr>
            <a:r>
              <a:rPr lang="sk-SK" altLang="sk-SK" sz="1500">
                <a:solidFill>
                  <a:srgbClr val="4F4E52"/>
                </a:solidFill>
              </a:rPr>
              <a:t>cems@cems.sk</a:t>
            </a:r>
            <a:endParaRPr lang="en-US" altLang="sk-SK" sz="1500">
              <a:solidFill>
                <a:srgbClr val="4F4E52"/>
              </a:solidFill>
            </a:endParaRPr>
          </a:p>
        </p:txBody>
      </p:sp>
      <p:pic>
        <p:nvPicPr>
          <p:cNvPr id="259088" name="Zástupný objekt pre obrázok 7">
            <a:extLst>
              <a:ext uri="{FF2B5EF4-FFF2-40B4-BE49-F238E27FC236}">
                <a16:creationId xmlns:a16="http://schemas.microsoft.com/office/drawing/2014/main" id="{04B3D37F-49D7-4E13-B762-0100E8EEEEA7}"/>
              </a:ext>
            </a:extLst>
          </p:cNvPr>
          <p:cNvPicPr>
            <a:picLocks noGrp="1" noChangeAspect="1" noChangeArrowheads="1"/>
          </p:cNvPicPr>
          <p:nvPr>
            <p:ph type="pic" sz="quarter" idx="5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1" r="32941"/>
          <a:stretch>
            <a:fillRect/>
          </a:stretch>
        </p:blipFill>
        <p:spPr bwMode="auto">
          <a:xfrm>
            <a:off x="12041983" y="3100277"/>
            <a:ext cx="4005263" cy="586978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9087" name="Zástupný objekt pre obrázok 24">
            <a:extLst>
              <a:ext uri="{FF2B5EF4-FFF2-40B4-BE49-F238E27FC236}">
                <a16:creationId xmlns:a16="http://schemas.microsoft.com/office/drawing/2014/main" id="{A2DF9A52-4FFC-4A47-B321-72A10F1EA6A8}"/>
              </a:ext>
            </a:extLst>
          </p:cNvPr>
          <p:cNvPicPr>
            <a:picLocks noGrp="1" noChangeAspect="1" noChangeArrowheads="1"/>
          </p:cNvPicPr>
          <p:nvPr>
            <p:ph type="pic" sz="quarter" idx="5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" r="4483"/>
          <a:stretch>
            <a:fillRect/>
          </a:stretch>
        </p:blipFill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1622964"/>
      </p:ext>
    </p:extLst>
  </p:cSld>
  <p:clrMapOvr>
    <a:masterClrMapping/>
  </p:clrMapOvr>
  <p:transition spd="slow" advClick="0" advTm="70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bdĺžnik 3"/>
          <p:cNvSpPr>
            <a:spLocks noChangeArrowheads="1"/>
          </p:cNvSpPr>
          <p:nvPr/>
        </p:nvSpPr>
        <p:spPr bwMode="auto">
          <a:xfrm>
            <a:off x="3250365" y="1072143"/>
            <a:ext cx="11665854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140620">
              <a:defRPr/>
            </a:pPr>
            <a:r>
              <a:rPr lang="sk-SK" sz="4500" b="1" dirty="0">
                <a:solidFill>
                  <a:srgbClr val="000000"/>
                </a:solidFill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Ďakujeme za pozornosť</a:t>
            </a:r>
          </a:p>
        </p:txBody>
      </p:sp>
      <p:pic>
        <p:nvPicPr>
          <p:cNvPr id="14339" name="Obrázok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5845" y="3448051"/>
            <a:ext cx="7770018" cy="3779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48589829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5A31EFA9-BF87-4195-9B32-3D36602C6073}"/>
    </a:ext>
  </a:extLst>
</a:theme>
</file>

<file path=ppt/theme/theme2.xml><?xml version="1.0" encoding="utf-8"?>
<a:theme xmlns:a="http://schemas.openxmlformats.org/drawingml/2006/main" name="1_Vlastný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1394B60A-3AD6-4967-AC52-CEFA0244DF67}"/>
    </a:ext>
  </a:extLst>
</a:theme>
</file>

<file path=ppt/theme/theme4.xml><?xml version="1.0" encoding="utf-8"?>
<a:theme xmlns:a="http://schemas.openxmlformats.org/drawingml/2006/main" name="2_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BDDBD036-F972-41B2-BE37-D4F0DF561025}"/>
    </a:ext>
  </a:extLst>
</a:theme>
</file>

<file path=ppt/theme/theme5.xml><?xml version="1.0" encoding="utf-8"?>
<a:theme xmlns:a="http://schemas.openxmlformats.org/drawingml/2006/main" name="Vlastný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1FE62929-A7DC-44AC-853E-BE43D77BC7D5}"/>
    </a:ext>
  </a:extLst>
</a:theme>
</file>

<file path=ppt/theme/theme6.xml><?xml version="1.0" encoding="utf-8"?>
<a:theme xmlns:a="http://schemas.openxmlformats.org/drawingml/2006/main" name="3_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5A31EFA9-BF87-4195-9B32-3D36602C6073}"/>
    </a:ext>
  </a:extLst>
</a:theme>
</file>

<file path=ppt/theme/theme7.xml><?xml version="1.0" encoding="utf-8"?>
<a:theme xmlns:a="http://schemas.openxmlformats.org/drawingml/2006/main" name="4_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5A31EFA9-BF87-4195-9B32-3D36602C6073}"/>
    </a:ext>
  </a:extLst>
</a:theme>
</file>

<file path=ppt/theme/theme8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šablóna cems_10_10_2019</Template>
  <TotalTime>74</TotalTime>
  <Words>1507</Words>
  <Application>Microsoft Office PowerPoint</Application>
  <PresentationFormat>Vlastná</PresentationFormat>
  <Paragraphs>290</Paragraphs>
  <Slides>26</Slides>
  <Notes>7</Notes>
  <HiddenSlides>0</HiddenSlides>
  <MMClips>0</MMClips>
  <ScaleCrop>false</ScaleCrop>
  <HeadingPairs>
    <vt:vector size="6" baseType="variant">
      <vt:variant>
        <vt:lpstr>Použité písma</vt:lpstr>
      </vt:variant>
      <vt:variant>
        <vt:i4>12</vt:i4>
      </vt:variant>
      <vt:variant>
        <vt:lpstr>Motív</vt:lpstr>
      </vt:variant>
      <vt:variant>
        <vt:i4>7</vt:i4>
      </vt:variant>
      <vt:variant>
        <vt:lpstr>Nadpisy snímok</vt:lpstr>
      </vt:variant>
      <vt:variant>
        <vt:i4>26</vt:i4>
      </vt:variant>
    </vt:vector>
  </HeadingPairs>
  <TitlesOfParts>
    <vt:vector size="45" baseType="lpstr">
      <vt:lpstr>Times New Roman</vt:lpstr>
      <vt:lpstr>Montserrat</vt:lpstr>
      <vt:lpstr>Arial Nova Bold</vt:lpstr>
      <vt:lpstr>Wingdings</vt:lpstr>
      <vt:lpstr>Raleway</vt:lpstr>
      <vt:lpstr>Calibri</vt:lpstr>
      <vt:lpstr>Arial Nova</vt:lpstr>
      <vt:lpstr>Calibri Light</vt:lpstr>
      <vt:lpstr>Raleway Bold</vt:lpstr>
      <vt:lpstr>Harriet Display</vt:lpstr>
      <vt:lpstr>Arial</vt:lpstr>
      <vt:lpstr>Source Sans Pro</vt:lpstr>
      <vt:lpstr>Motív balíka Office</vt:lpstr>
      <vt:lpstr>1_Vlastný návrh</vt:lpstr>
      <vt:lpstr>1_Motív balíka Office</vt:lpstr>
      <vt:lpstr>2_Motív balíka Office</vt:lpstr>
      <vt:lpstr>Vlastný návrh</vt:lpstr>
      <vt:lpstr>3_Motív balíka Office</vt:lpstr>
      <vt:lpstr>4_Motív balíka Office</vt:lpstr>
      <vt:lpstr>INOVÁCIE VO VÝROBE A ICH VÝZNAM PRE MANAŽÉRSKE SYSTÉMY KVALITY 1.časť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Inovácie vo výrobe a ich význam pre manažérske systémy kvality</dc:title>
  <dc:creator>Administrator</dc:creator>
  <cp:lastModifiedBy>cemssk2@gmail.com</cp:lastModifiedBy>
  <cp:revision>11</cp:revision>
  <dcterms:created xsi:type="dcterms:W3CDTF">2006-08-16T00:00:00Z</dcterms:created>
  <dcterms:modified xsi:type="dcterms:W3CDTF">2024-09-11T20:37:38Z</dcterms:modified>
  <dc:identifier>DAGPlilWZhE</dc:identifier>
</cp:coreProperties>
</file>