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6" r:id="rId2"/>
    <p:sldMasterId id="2147483667" r:id="rId3"/>
    <p:sldMasterId id="2147483670" r:id="rId4"/>
    <p:sldMasterId id="2147483673" r:id="rId5"/>
    <p:sldMasterId id="2147483676" r:id="rId6"/>
    <p:sldMasterId id="2147483687" r:id="rId7"/>
    <p:sldMasterId id="2147483697" r:id="rId8"/>
    <p:sldMasterId id="2147483707" r:id="rId9"/>
  </p:sldMasterIdLst>
  <p:notesMasterIdLst>
    <p:notesMasterId r:id="rId31"/>
  </p:notesMasterIdLst>
  <p:handoutMasterIdLst>
    <p:handoutMasterId r:id="rId32"/>
  </p:handoutMasterIdLst>
  <p:sldIdLst>
    <p:sldId id="256" r:id="rId10"/>
    <p:sldId id="2394" r:id="rId11"/>
    <p:sldId id="2391" r:id="rId12"/>
    <p:sldId id="2775" r:id="rId13"/>
    <p:sldId id="2776" r:id="rId14"/>
    <p:sldId id="2777" r:id="rId15"/>
    <p:sldId id="2778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225" r:id="rId29"/>
    <p:sldId id="516" r:id="rId3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ACCAD488-1383-44F6-319C-92F545A512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148DA7A-F3F1-3452-40B4-8873421095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23F1A86-A6FA-554F-E3EA-22DB4AACC1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8D165-5A12-44AC-88F1-D28FF15EEAA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3074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93717-7942-4649-90A3-9C6FBB317B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9332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CB2011E4-3069-0A9F-9031-925762701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167E09F2-4342-8073-022C-6810FC1F1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184495D6-1B63-9B8E-C344-CCEF4B1AE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7F795D-2BAC-4387-98C4-524DF4EF05BA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73BF9A5-8352-4C28-958F-87060EA050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D7A5E5B-0881-85ED-3FE1-9DBFD566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5F0B270D-5AC3-3AD0-F901-CDA867946F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CADF6-E574-465B-A1F5-F6B17D9A483B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BA96F18-344F-0254-B454-7DF4EB4FC1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95713E60-A106-0888-1F8B-8432C77EF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27FBB2C-B0DC-9E22-0CFE-42F991111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D6EB36-98A0-4F59-87CA-7B71F952A8EC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81DBBA62-523D-69F6-8015-4DCD3EC2F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9BCF9510-A0F3-8E37-BD08-C1040C23F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V oblasti vzdelávania Vám aktuálne ponúkame široké portfólio vyše 230tich odborných aj soft-skills školení, pričom</a:t>
            </a:r>
          </a:p>
          <a:p>
            <a:r>
              <a:rPr lang="sk-SK" altLang="sk-SK"/>
              <a:t>takmer každý mesiac našu ponuku dopĺňame o témy, ktoré Vás trápia. Väčšina školení je akreditovaných zo strany Ministerstva školstva, vedy a výskumu SR.</a:t>
            </a:r>
          </a:p>
          <a:p>
            <a:r>
              <a:rPr lang="sk-SK" altLang="sk-SK"/>
              <a:t>Školenia organizujeme jednak ako otvorené verejné kurzy, aktuálne online formou alebo naši lektori prichádzajú ku Vám,</a:t>
            </a:r>
          </a:p>
          <a:p>
            <a:r>
              <a:rPr lang="sk-SK" altLang="sk-SK"/>
              <a:t>prostredníctvom in-house školení či praktických workshopov. V prípade záujmu pre Vás radi zorganizujeme aj tímový či individuálny rozvojový program, coaching a niektoré témy môžete individuálne absolvovať formou našich e-learningov.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E5785D7A-140B-7E51-88E0-4F5BA7D0D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CA8BA2-8688-445D-AC9D-025D3197822D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1916C9B9-263D-B3AA-C822-C81795134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E3C310C1-BF50-4A23-4793-6FA36469B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Našou najväčšou konkurenčnou výhodou je náš tím vyše 120tich externých audítorov, lektorov a technických expertov,</a:t>
            </a:r>
          </a:p>
          <a:p>
            <a:r>
              <a:rPr lang="sk-SK" altLang="sk-SK"/>
              <a:t>ktorí majú minimálne 15 rokov odbornej praxe v danom odvetví a oblasti, ktorú školia, takže Vám vedia poskytnúť dostatok praktických tipov či príkladov pre lepšie pochopenie obsahu školenia.</a:t>
            </a: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749FC0FA-01EB-E9BB-0B46-184C8C4EF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807CE-1185-45B1-9807-8B0596E81B00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3AA64C9C-E9C1-E001-044C-90730F2704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515D9984-6AF6-98C9-5699-8425878BA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4A8229E3-3CD8-52F5-1CC0-680123D17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439811-3B65-4E35-8C46-75CC494EC2C5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>
            <a:extLst>
              <a:ext uri="{FF2B5EF4-FFF2-40B4-BE49-F238E27FC236}">
                <a16:creationId xmlns:a16="http://schemas.microsoft.com/office/drawing/2014/main" id="{28B2EC72-4E5D-4A4C-A32B-8986F4720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Notes Placeholder 2">
            <a:extLst>
              <a:ext uri="{FF2B5EF4-FFF2-40B4-BE49-F238E27FC236}">
                <a16:creationId xmlns:a16="http://schemas.microsoft.com/office/drawing/2014/main" id="{A83CF196-3A81-4652-9373-16D85EB84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/>
          </a:p>
        </p:txBody>
      </p:sp>
      <p:sp>
        <p:nvSpPr>
          <p:cNvPr id="260100" name="Slide Number Placeholder 3">
            <a:extLst>
              <a:ext uri="{FF2B5EF4-FFF2-40B4-BE49-F238E27FC236}">
                <a16:creationId xmlns:a16="http://schemas.microsoft.com/office/drawing/2014/main" id="{A6C253B7-05DE-447F-B5F0-96A0F4554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ACA7C-B324-4F7F-B929-85C795B4CB91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33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dirty="0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47438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79300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74728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691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4490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C0EC3D-5C18-48FE-AD31-7C585D4F94EE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7C9E7-4B30-433C-BC03-86D8A80941A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75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AA68DD-4D52-EBC0-FB24-9D04443D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</p:spTree>
    <p:extLst>
      <p:ext uri="{BB962C8B-B14F-4D97-AF65-F5344CB8AC3E}">
        <p14:creationId xmlns:p14="http://schemas.microsoft.com/office/powerpoint/2010/main" val="18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450D18-528B-61A6-C91F-0D5478F4A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D2C6C6-32F6-71D7-BD8F-01DB2C07E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245C0B-A745-5519-E722-C7BCFB8E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485162D-9F9D-6A37-34EE-FB7E8892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C279CCE-8EDF-9B95-CC10-2B5C1F7A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707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36D06D-037B-4B66-EEE8-9A28025F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E4D7B05-853F-9260-8D46-3B9567C0D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062F141-9110-573A-7029-60E881293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C2F0D3F-93D8-9AC1-43C7-7C9210C6E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E0BADAC-F906-044A-5BD5-ECC8AADA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5032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6FFE78-A033-0C67-3AE9-769B63D85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97168E-3E58-2ACD-5C8B-BB625D70B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E04FAF2-5D87-25E0-4A65-5E3A7D437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7E3735-DA9C-B9BA-DC70-70B7CAE23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CBA25D8-85FE-0F15-6856-CDE137AC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2990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B29988-EB89-A0A8-F492-4FBED66A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7877EFE-5A8B-C73C-60CC-DF31CF120F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5BDE21D-21F4-20B7-4304-4F0313AA6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6D181FA-3970-A89B-761F-9BA7CDF9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64C9FB7-C239-2251-9C1C-E0C17568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C2F350F-2F05-3342-EB4D-5F0B328A4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777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D242E3-DB54-35B7-989B-0C16571A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2E08581-5C22-974A-FE6B-BA16569C3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8E4BFF0-1E3F-0ED2-D7DA-7D718B952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0EA7922-9857-042C-EAD6-15A7D9397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4E01B2F-12F8-1D52-CE87-F7288A114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715FED9-8B43-6BD4-8F14-43E128EE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18A782AD-CE41-F9A8-626C-49E0626F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325B5CF2-DAAB-3192-EA57-6733B99B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3035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0465B9-F28C-9619-57E9-0145A5B9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769934F-A763-B236-9415-2849E5C8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0D6BC7A-CCF4-EA65-AC7C-C9276B29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D06DCF9-4882-09EE-C4E8-FE1D470AB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6203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EFC6D32-7A75-E2D2-2B97-50B373C3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15C4E1A-6953-412A-0C2C-0E152D89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48BBBC6-2B67-881D-05BA-D8C2CB88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6545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1D8E42-9790-0EA2-C305-037F8021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611D5C-0908-7207-FEC7-63A6BF67F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A603E93-57D0-E6EF-63B0-743432C8B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562CF28-1632-AFF4-E879-61A29EAC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62A4381-5D56-9932-28A6-0F1EB4C43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BF95EAA-A0D6-0C26-245E-7693DF3F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5013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3013B4-E4DA-885E-0AC9-E96311014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8A39A9C6-1D49-FFE5-E797-A0B3E75219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EC6BDDD-CE1B-4AA1-3B62-9E8408BD3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C9FC9B8-1F10-4425-0611-2A81EA19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13EF71-EBF2-61F4-7553-C0E72943A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82571DE-7119-8890-E718-E5C677BE4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3305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A9BD8F-5065-1029-BE7B-1C97F344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5D63866-D3DE-2F59-23B1-6E58A062C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9802B44-C7E6-B772-063B-0CB6CD9A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3C02DBC-332D-796A-4A1D-8D5D03C6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08DD487-B51D-137D-6E7D-4A851C99C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7606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8F7AD66B-B018-DF72-3ED0-F3E287501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281BCD8-5CC7-113D-FC6D-9A9CB743F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A7EEAE-9E7E-883C-6414-7C4B848C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4FB081F-776E-F7D3-8299-5B551B98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D2FB025-1A55-0B27-855D-9E079C14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21141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51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00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02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257" y="500062"/>
            <a:ext cx="5066943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2661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F558C46-92EC-4667-B5F8-36660D60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A0C340-2B43-421E-9041-4077357F21B9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F3B3961-237B-48C7-8E64-CA21F9DF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A4A2633-D6FF-41AA-84D6-678F042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206A3B-A7A8-487E-A908-32B61D68AB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071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4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5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3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5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3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6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394973192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2560869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4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20562528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25043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17834847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647433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732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030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10" cy="6858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1" y="4"/>
            <a:ext cx="2950718" cy="335651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6058813"/>
      </p:ext>
    </p:extLst>
  </p:cSld>
  <p:clrMapOvr>
    <a:masterClrMapping/>
  </p:clrMapOvr>
  <p:transition spd="slow" advClick="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01511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779799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0DF7B1A-C369-A0CF-9098-37D21B3A7669}"/>
              </a:ext>
            </a:extLst>
          </p:cNvPr>
          <p:cNvSpPr/>
          <p:nvPr userDrawn="1"/>
        </p:nvSpPr>
        <p:spPr>
          <a:xfrm>
            <a:off x="3925888" y="6289675"/>
            <a:ext cx="410527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1" y="0"/>
            <a:ext cx="607899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276590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752C04B-8AC8-D309-4D85-3C318B28CAEB}"/>
              </a:ext>
            </a:extLst>
          </p:cNvPr>
          <p:cNvSpPr/>
          <p:nvPr userDrawn="1"/>
        </p:nvSpPr>
        <p:spPr>
          <a:xfrm>
            <a:off x="6313488" y="6165850"/>
            <a:ext cx="139382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0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0" y="2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3"/>
          </p:nvPr>
        </p:nvSpPr>
        <p:spPr>
          <a:xfrm>
            <a:off x="6096000" y="3501484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62782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5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491105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48855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2177714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2776324-41F2-7EC9-CF12-F57C3B55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62E56-8B5D-4821-BC51-B7A3A3D377F9}" type="datetimeFigureOut">
              <a:rPr lang="sk-SK" smtClean="0"/>
              <a:pPr>
                <a:defRPr/>
              </a:pPr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D32D578-DD5F-7871-1EA1-B923B21B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A88F677-9D47-5C00-2446-564DBE0F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DB4FA21-D76C-4CF2-B1C9-C0C51C3CC9B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06876908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F49D4-FD76-88FF-ADE4-BA33737D6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B7F3B-5B9E-4DB5-8E09-DEC68BCBB29C}" type="datetimeFigureOut">
              <a:rPr lang="en-US" smtClean="0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7DDA5-FAFC-0769-897B-22DCCB2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1CBC-0C83-26FA-630B-8830C9A2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AF0A9E8-024D-43CD-AF40-37125353C0DC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3087253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3759200"/>
            <a:ext cx="4004332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107227"/>
      </p:ext>
    </p:extLst>
  </p:cSld>
  <p:clrMapOvr>
    <a:masterClrMapping/>
  </p:clrMapOvr>
  <p:transition spd="slow" advClick="0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277410237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13366369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0628594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1991841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960949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86A40B6-F220-433D-4C8C-9FE567B6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D9738EE-D826-362E-BE75-E0C5D3A9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61905A6-F6C6-BC52-C80C-4578E09E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AC6D1-FA63-4878-81FB-EBBD2EFF7F5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92055437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8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2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31240855"/>
      </p:ext>
    </p:extLst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>
            <a:extLst>
              <a:ext uri="{FF2B5EF4-FFF2-40B4-BE49-F238E27FC236}">
                <a16:creationId xmlns:a16="http://schemas.microsoft.com/office/drawing/2014/main" id="{792B9B78-31DE-F703-AC8A-4EC8D457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päty 2">
            <a:extLst>
              <a:ext uri="{FF2B5EF4-FFF2-40B4-BE49-F238E27FC236}">
                <a16:creationId xmlns:a16="http://schemas.microsoft.com/office/drawing/2014/main" id="{8253E495-E68E-5B94-38BC-EEAB7622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4" name="Zástupný symbol čísla snímky 3">
            <a:extLst>
              <a:ext uri="{FF2B5EF4-FFF2-40B4-BE49-F238E27FC236}">
                <a16:creationId xmlns:a16="http://schemas.microsoft.com/office/drawing/2014/main" id="{1BF88F42-DF03-F47D-884D-04A0D784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BDAB556-2D64-4E6D-AE8F-D194EDCD02D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7869641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6993147"/>
      </p:ext>
    </p:extLst>
  </p:cSld>
  <p:clrMapOvr>
    <a:masterClrMapping/>
  </p:clrMapOvr>
  <p:transition spd="slow" advClick="0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33625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5267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11043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5833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3742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808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8135272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48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80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DA6AA26D-B91F-8843-4884-12AAA42D22B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7" y="5801524"/>
            <a:ext cx="1239188" cy="826287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2B81836-284E-3963-DC57-71AA5BBF4FE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46" y="5859974"/>
            <a:ext cx="2369851" cy="627589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33DD8E24-91F6-34F3-47CB-BCED2D516A03}"/>
              </a:ext>
            </a:extLst>
          </p:cNvPr>
          <p:cNvSpPr txBox="1"/>
          <p:nvPr userDrawn="1"/>
        </p:nvSpPr>
        <p:spPr>
          <a:xfrm>
            <a:off x="1867236" y="5880024"/>
            <a:ext cx="60935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A2C202C0-80ED-B25B-4E4B-AC9CF17CE28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5" y="5813006"/>
            <a:ext cx="21907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1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715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21FED26-3FD5-0ECD-7581-9E50C4A8D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131FEC6-48DB-A4D9-A60A-DBF94CCCD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042BBA-BA3B-D20D-B972-6D135E305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BB5BB-9F5C-46AE-A9E6-3AD7C4C0A6F2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5D98004-3191-CA65-032D-D626474FD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B539CF9-84F4-5CAF-35EF-1283689F1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7CED4-58DC-4942-8190-285A8D70C91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353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1392230" y="1564524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2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427" y="484766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2428" y="1945266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7126458" y="1684165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97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1E9376-B933-488E-BFB3-BD9569D6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643D1A3-8469-4D9E-A6D1-EC2F6279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13511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7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p:hf sldNum="0"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851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</p:sldLayoutIdLst>
  <p:transition spd="slow">
    <p:fade/>
  </p:transition>
  <p:hf hdr="0" ftr="0" dt="0"/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2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457189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914377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1371566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1828754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3406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90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72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355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66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5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32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1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99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8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86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jekt pre nadpis 1">
            <a:extLst>
              <a:ext uri="{FF2B5EF4-FFF2-40B4-BE49-F238E27FC236}">
                <a16:creationId xmlns:a16="http://schemas.microsoft.com/office/drawing/2014/main" id="{25359DC7-3B28-0CC4-317D-C3D001784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Kliknutím upravte štýl predlohy nadpisu</a:t>
            </a:r>
          </a:p>
        </p:txBody>
      </p:sp>
      <p:sp>
        <p:nvSpPr>
          <p:cNvPr id="15363" name="Zástupný objekt pre text 2">
            <a:extLst>
              <a:ext uri="{FF2B5EF4-FFF2-40B4-BE49-F238E27FC236}">
                <a16:creationId xmlns:a16="http://schemas.microsoft.com/office/drawing/2014/main" id="{E0F548AF-FE66-3F02-D11C-CB7C9182A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Upraviť štýly predlohy textu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09A3AA08-A757-2F95-99D9-8CC795AF6ECB}"/>
              </a:ext>
            </a:extLst>
          </p:cNvPr>
          <p:cNvCxnSpPr/>
          <p:nvPr/>
        </p:nvCxnSpPr>
        <p:spPr>
          <a:xfrm>
            <a:off x="2998788" y="1376363"/>
            <a:ext cx="619442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Obrázok 9">
            <a:extLst>
              <a:ext uri="{FF2B5EF4-FFF2-40B4-BE49-F238E27FC236}">
                <a16:creationId xmlns:a16="http://schemas.microsoft.com/office/drawing/2014/main" id="{C0522130-2FDB-78A9-4398-0711C1477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288" y="230188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87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transition spd="slow">
    <p:fade/>
  </p:transition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7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ms-cz.com/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://www.cems.s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hyperlink" Target="http://www.cems-de.com/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://www.cems-en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91117" y="476874"/>
            <a:ext cx="6409765" cy="845421"/>
          </a:xfrm>
        </p:spPr>
        <p:txBody>
          <a:bodyPr>
            <a:noAutofit/>
          </a:bodyPr>
          <a:lstStyle/>
          <a:p>
            <a:r>
              <a:rPr lang="sk-SK" b="1" dirty="0"/>
              <a:t>Kvalita – významný prvok v marketingu pri predaji produktov konečnému spotrebiteľovi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018929" y="5007457"/>
            <a:ext cx="4096871" cy="397265"/>
          </a:xfrm>
        </p:spPr>
        <p:txBody>
          <a:bodyPr>
            <a:normAutofit/>
          </a:bodyPr>
          <a:lstStyle/>
          <a:p>
            <a:r>
              <a:rPr lang="sk-SK" sz="2000" b="1" dirty="0"/>
              <a:t>doc. Ing. Radovan </a:t>
            </a:r>
            <a:r>
              <a:rPr lang="sk-SK" sz="2000" b="1" dirty="0" err="1"/>
              <a:t>Savov</a:t>
            </a:r>
            <a:r>
              <a:rPr lang="sk-SK" sz="2000" b="1" dirty="0"/>
              <a:t>, PhD.</a:t>
            </a:r>
          </a:p>
        </p:txBody>
      </p:sp>
      <p:pic>
        <p:nvPicPr>
          <p:cNvPr id="4" name="Obrázok 7">
            <a:extLst>
              <a:ext uri="{FF2B5EF4-FFF2-40B4-BE49-F238E27FC236}">
                <a16:creationId xmlns:a16="http://schemas.microsoft.com/office/drawing/2014/main" id="{85758306-FADF-211C-CC91-7DE8BBBC3F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8294" y="1690289"/>
            <a:ext cx="6475409" cy="314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92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3EF2533A-02C6-FB10-2FBF-0B53932368AE}"/>
              </a:ext>
            </a:extLst>
          </p:cNvPr>
          <p:cNvSpPr txBox="1">
            <a:spLocks/>
          </p:cNvSpPr>
          <p:nvPr/>
        </p:nvSpPr>
        <p:spPr>
          <a:xfrm>
            <a:off x="1823375" y="796546"/>
            <a:ext cx="8351838" cy="701676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3469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463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57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52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3200" b="1" i="0" u="none" strike="noStrike" kern="1200" cap="none" spc="0" normalizeH="0" baseline="0" noProof="0" dirty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Skupina CeMS – predstavenie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B55B6A1-82E8-2BDC-9C5D-09C31292D079}"/>
              </a:ext>
            </a:extLst>
          </p:cNvPr>
          <p:cNvSpPr txBox="1"/>
          <p:nvPr/>
        </p:nvSpPr>
        <p:spPr>
          <a:xfrm>
            <a:off x="4947211" y="205867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1DF1977-0077-41B9-B052-842AAEE96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6254" y="6284312"/>
            <a:ext cx="3752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000" b="1" i="1" u="none" strike="noStrike" kern="1200" cap="none" spc="0" normalizeH="0" baseline="0" noProof="0" dirty="0">
                <a:ln>
                  <a:noFill/>
                </a:ln>
                <a:solidFill>
                  <a:srgbClr val="4CBB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www.pharmaeducation.sk</a:t>
            </a:r>
            <a:endParaRPr kumimoji="0" lang="en-US" altLang="sk-SK" sz="2000" b="1" i="1" u="none" strike="noStrike" kern="1200" cap="none" spc="0" normalizeH="0" baseline="0" noProof="0" dirty="0">
              <a:ln>
                <a:noFill/>
              </a:ln>
              <a:solidFill>
                <a:srgbClr val="4CBB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Obrázok 18">
            <a:extLst>
              <a:ext uri="{FF2B5EF4-FFF2-40B4-BE49-F238E27FC236}">
                <a16:creationId xmlns:a16="http://schemas.microsoft.com/office/drawing/2014/main" id="{BB65CB5E-DDA8-4187-9275-06A72DDAA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76" y="4522220"/>
            <a:ext cx="1372620" cy="51433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" name="Obrázok 15">
            <a:extLst>
              <a:ext uri="{FF2B5EF4-FFF2-40B4-BE49-F238E27FC236}">
                <a16:creationId xmlns:a16="http://schemas.microsoft.com/office/drawing/2014/main" id="{D01BEB0C-9383-4BFB-8725-238A8FDE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873" y="5559842"/>
            <a:ext cx="1338862" cy="54846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TextBox 13">
            <a:extLst>
              <a:ext uri="{FF2B5EF4-FFF2-40B4-BE49-F238E27FC236}">
                <a16:creationId xmlns:a16="http://schemas.microsoft.com/office/drawing/2014/main" id="{0F217582-FBAC-41D1-BF8E-EEDC6291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6229" y="4468212"/>
            <a:ext cx="41529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www.cems.sk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</a:t>
            </a: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.cems-cz.com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www.cems-en.com</a:t>
            </a: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www.cems-de.com</a:t>
            </a:r>
          </a:p>
        </p:txBody>
      </p:sp>
      <p:pic>
        <p:nvPicPr>
          <p:cNvPr id="32" name="Obrázok 31">
            <a:extLst>
              <a:ext uri="{FF2B5EF4-FFF2-40B4-BE49-F238E27FC236}">
                <a16:creationId xmlns:a16="http://schemas.microsoft.com/office/drawing/2014/main" id="{9E1C3B46-6602-4F35-9388-B699175922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21" t="32413" r="65703" b="25585"/>
          <a:stretch/>
        </p:blipFill>
        <p:spPr>
          <a:xfrm>
            <a:off x="7111076" y="1423382"/>
            <a:ext cx="4393569" cy="2809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16" name="Obrázok 25">
            <a:extLst>
              <a:ext uri="{FF2B5EF4-FFF2-40B4-BE49-F238E27FC236}">
                <a16:creationId xmlns:a16="http://schemas.microsoft.com/office/drawing/2014/main" id="{F1C1FEF0-6D1D-0785-3EBF-457A1D90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236" y="6131553"/>
            <a:ext cx="1090848" cy="52328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519" name="Obrázok 1">
            <a:extLst>
              <a:ext uri="{FF2B5EF4-FFF2-40B4-BE49-F238E27FC236}">
                <a16:creationId xmlns:a16="http://schemas.microsoft.com/office/drawing/2014/main" id="{EF78C65E-AB60-2438-83BF-5D916BE93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5311343"/>
            <a:ext cx="3762122" cy="13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6778270-DCF6-4AD9-9FE9-595EAC45CC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9157" r="4910" b="9157"/>
          <a:stretch/>
        </p:blipFill>
        <p:spPr>
          <a:xfrm>
            <a:off x="9939" y="1458000"/>
            <a:ext cx="7045041" cy="3388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BBBE36BE-5B6C-4438-8910-E71FF2DE0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417" y="5048845"/>
            <a:ext cx="1487279" cy="548466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>
            <a:extLst>
              <a:ext uri="{FF2B5EF4-FFF2-40B4-BE49-F238E27FC236}">
                <a16:creationId xmlns:a16="http://schemas.microsoft.com/office/drawing/2014/main" id="{6F5CCF0C-7C76-E38A-4165-F89998F3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497" y="688624"/>
            <a:ext cx="445929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Zástupný text 2">
            <a:extLst>
              <a:ext uri="{FF2B5EF4-FFF2-40B4-BE49-F238E27FC236}">
                <a16:creationId xmlns:a16="http://schemas.microsoft.com/office/drawing/2014/main" id="{7EE2120E-9E4D-519B-8997-A195E76CB8B5}"/>
              </a:ext>
            </a:extLst>
          </p:cNvPr>
          <p:cNvSpPr txBox="1">
            <a:spLocks/>
          </p:cNvSpPr>
          <p:nvPr/>
        </p:nvSpPr>
        <p:spPr>
          <a:xfrm>
            <a:off x="7038976" y="5226051"/>
            <a:ext cx="5057776" cy="1427164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4097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sk-SK" sz="2400" b="1" i="1" u="none" strike="noStrike" kern="1200" cap="none" spc="100" normalizeH="0" baseline="0" noProof="0" err="1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CeMS</a:t>
            </a: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firemné motto :</a:t>
            </a:r>
            <a:endParaRPr kumimoji="0" lang="cs-CZ" sz="2400" b="1" i="1" u="none" strike="noStrike" kern="1200" cap="none" spc="10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7" name="Skupina 26">
            <a:extLst>
              <a:ext uri="{FF2B5EF4-FFF2-40B4-BE49-F238E27FC236}">
                <a16:creationId xmlns:a16="http://schemas.microsoft.com/office/drawing/2014/main" id="{54CFFDD2-8D36-6363-BC8B-0A1A2B156E58}"/>
              </a:ext>
            </a:extLst>
          </p:cNvPr>
          <p:cNvGrpSpPr>
            <a:grpSpLocks/>
          </p:cNvGrpSpPr>
          <p:nvPr/>
        </p:nvGrpSpPr>
        <p:grpSpPr bwMode="auto">
          <a:xfrm>
            <a:off x="171450" y="1549270"/>
            <a:ext cx="6867526" cy="4489450"/>
            <a:chOff x="1191212" y="2160986"/>
            <a:chExt cx="6179065" cy="4142376"/>
          </a:xfrm>
        </p:grpSpPr>
        <p:grpSp>
          <p:nvGrpSpPr>
            <p:cNvPr id="23562" name="Skupina 28">
              <a:extLst>
                <a:ext uri="{FF2B5EF4-FFF2-40B4-BE49-F238E27FC236}">
                  <a16:creationId xmlns:a16="http://schemas.microsoft.com/office/drawing/2014/main" id="{5D1FC2B5-6F57-8624-F0E3-3505145DB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12" y="2160986"/>
              <a:ext cx="6179065" cy="4142376"/>
              <a:chOff x="1191212" y="2160986"/>
              <a:chExt cx="6179065" cy="4142376"/>
            </a:xfrm>
          </p:grpSpPr>
          <p:sp>
            <p:nvSpPr>
              <p:cNvPr id="35" name="Obdĺžnik: zaoblené rohy 34">
                <a:extLst>
                  <a:ext uri="{FF2B5EF4-FFF2-40B4-BE49-F238E27FC236}">
                    <a16:creationId xmlns:a16="http://schemas.microsoft.com/office/drawing/2014/main" id="{6FD26BD2-CF3E-EFF6-B967-2926AE9C611F}"/>
                  </a:ext>
                </a:extLst>
              </p:cNvPr>
              <p:cNvSpPr/>
              <p:nvPr/>
            </p:nvSpPr>
            <p:spPr>
              <a:xfrm>
                <a:off x="1561156" y="2516925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Ovál 35">
                <a:extLst>
                  <a:ext uri="{FF2B5EF4-FFF2-40B4-BE49-F238E27FC236}">
                    <a16:creationId xmlns:a16="http://schemas.microsoft.com/office/drawing/2014/main" id="{02A4F0D3-09B2-551B-DBC5-6E2DFFF3EBFC}"/>
                  </a:ext>
                </a:extLst>
              </p:cNvPr>
              <p:cNvSpPr/>
              <p:nvPr/>
            </p:nvSpPr>
            <p:spPr>
              <a:xfrm>
                <a:off x="1191212" y="2160986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Obdĺžnik: zaoblené rohy 36">
                <a:extLst>
                  <a:ext uri="{FF2B5EF4-FFF2-40B4-BE49-F238E27FC236}">
                    <a16:creationId xmlns:a16="http://schemas.microsoft.com/office/drawing/2014/main" id="{24B9C986-5322-3C14-981E-8B49496B0B23}"/>
                  </a:ext>
                </a:extLst>
              </p:cNvPr>
              <p:cNvSpPr/>
              <p:nvPr/>
            </p:nvSpPr>
            <p:spPr>
              <a:xfrm>
                <a:off x="1561156" y="3543731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Ovál 40">
                <a:extLst>
                  <a:ext uri="{FF2B5EF4-FFF2-40B4-BE49-F238E27FC236}">
                    <a16:creationId xmlns:a16="http://schemas.microsoft.com/office/drawing/2014/main" id="{F24C6BCD-D717-EDC4-089A-07C6CEAEB300}"/>
                  </a:ext>
                </a:extLst>
              </p:cNvPr>
              <p:cNvSpPr/>
              <p:nvPr/>
            </p:nvSpPr>
            <p:spPr>
              <a:xfrm>
                <a:off x="1191212" y="3180467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06A130EB-579A-4FB6-FB40-EEF61F7227C2}"/>
                  </a:ext>
                </a:extLst>
              </p:cNvPr>
              <p:cNvSpPr/>
              <p:nvPr/>
            </p:nvSpPr>
            <p:spPr>
              <a:xfrm>
                <a:off x="1561156" y="4539776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Ovál 43">
                <a:extLst>
                  <a:ext uri="{FF2B5EF4-FFF2-40B4-BE49-F238E27FC236}">
                    <a16:creationId xmlns:a16="http://schemas.microsoft.com/office/drawing/2014/main" id="{6546944E-96C1-28C3-D6EF-5097BFE80F9A}"/>
                  </a:ext>
                </a:extLst>
              </p:cNvPr>
              <p:cNvSpPr/>
              <p:nvPr/>
            </p:nvSpPr>
            <p:spPr>
              <a:xfrm>
                <a:off x="1191212" y="4199949"/>
                <a:ext cx="737031" cy="738245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Obdĺžnik: zaoblené rohy 44">
                <a:extLst>
                  <a:ext uri="{FF2B5EF4-FFF2-40B4-BE49-F238E27FC236}">
                    <a16:creationId xmlns:a16="http://schemas.microsoft.com/office/drawing/2014/main" id="{9CA64E84-936A-0E3E-0B7C-A63CC2602071}"/>
                  </a:ext>
                </a:extLst>
              </p:cNvPr>
              <p:cNvSpPr/>
              <p:nvPr/>
            </p:nvSpPr>
            <p:spPr>
              <a:xfrm>
                <a:off x="1561156" y="5566581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" name="Ovál 46">
                <a:extLst>
                  <a:ext uri="{FF2B5EF4-FFF2-40B4-BE49-F238E27FC236}">
                    <a16:creationId xmlns:a16="http://schemas.microsoft.com/office/drawing/2014/main" id="{32E434C4-73B7-8243-9EB6-C8F7090CF247}"/>
                  </a:ext>
                </a:extLst>
              </p:cNvPr>
              <p:cNvSpPr/>
              <p:nvPr/>
            </p:nvSpPr>
            <p:spPr>
              <a:xfrm>
                <a:off x="1191212" y="5220895"/>
                <a:ext cx="737031" cy="736781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5" name="BlokTextu 47">
                <a:extLst>
                  <a:ext uri="{FF2B5EF4-FFF2-40B4-BE49-F238E27FC236}">
                    <a16:creationId xmlns:a16="http://schemas.microsoft.com/office/drawing/2014/main" id="{8C328A90-ED91-5DAE-3870-BD00BC7E2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8185" y="2558212"/>
                <a:ext cx="6097712" cy="7099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Certifikačný orgán </a:t>
                </a:r>
              </a:p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(Certifikácia v zmysle 18 rôznych ISO noriem)</a:t>
                </a:r>
                <a:endParaRPr kumimoji="0" lang="cs-CZ" altLang="sk-SK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576" name="BlokTextu 50">
                <a:extLst>
                  <a:ext uri="{FF2B5EF4-FFF2-40B4-BE49-F238E27FC236}">
                    <a16:creationId xmlns:a16="http://schemas.microsoft.com/office/drawing/2014/main" id="{A0A66467-76F5-14B9-A647-7874E0B07D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2565" y="5611588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Poradenstvo, praktické workshopy ku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rôznym metodikám, rozvojové projekty</a:t>
                </a:r>
              </a:p>
            </p:txBody>
          </p:sp>
          <p:sp>
            <p:nvSpPr>
              <p:cNvPr id="23577" name="BlokTextu 51">
                <a:extLst>
                  <a:ext uri="{FF2B5EF4-FFF2-40B4-BE49-F238E27FC236}">
                    <a16:creationId xmlns:a16="http://schemas.microsoft.com/office/drawing/2014/main" id="{E9EB4D34-7462-32F9-7204-AB28236C6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4584692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Špecifické 1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st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party &amp; 2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nd 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party audity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 zmysle ISO noriem, VDA, AIAG, CSR</a:t>
                </a:r>
              </a:p>
            </p:txBody>
          </p:sp>
          <p:sp>
            <p:nvSpPr>
              <p:cNvPr id="23578" name="BlokTextu 52">
                <a:extLst>
                  <a:ext uri="{FF2B5EF4-FFF2-40B4-BE49-F238E27FC236}">
                    <a16:creationId xmlns:a16="http://schemas.microsoft.com/office/drawing/2014/main" id="{1B84C7B3-89D8-1133-88F2-7D3259C2F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3726091"/>
                <a:ext cx="6097712" cy="425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Vzdelávací inštitút</a:t>
                </a:r>
              </a:p>
            </p:txBody>
          </p:sp>
        </p:grpSp>
        <p:pic>
          <p:nvPicPr>
            <p:cNvPr id="23563" name="Obrázok 29">
              <a:extLst>
                <a:ext uri="{FF2B5EF4-FFF2-40B4-BE49-F238E27FC236}">
                  <a16:creationId xmlns:a16="http://schemas.microsoft.com/office/drawing/2014/main" id="{41EA9F0C-2AF1-06E0-7FB9-EF2D79212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308" y="2361636"/>
              <a:ext cx="426686" cy="38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Obrázok 30">
              <a:extLst>
                <a:ext uri="{FF2B5EF4-FFF2-40B4-BE49-F238E27FC236}">
                  <a16:creationId xmlns:a16="http://schemas.microsoft.com/office/drawing/2014/main" id="{F8EC24E8-97A5-AEAB-4518-06047497D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031" y="3398204"/>
              <a:ext cx="415279" cy="3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Obrázok 31">
              <a:extLst>
                <a:ext uri="{FF2B5EF4-FFF2-40B4-BE49-F238E27FC236}">
                  <a16:creationId xmlns:a16="http://schemas.microsoft.com/office/drawing/2014/main" id="{AC82FDD9-70E8-7FAE-22BC-BF983270E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672" y="4334421"/>
              <a:ext cx="391997" cy="47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Obrázok 32">
              <a:extLst>
                <a:ext uri="{FF2B5EF4-FFF2-40B4-BE49-F238E27FC236}">
                  <a16:creationId xmlns:a16="http://schemas.microsoft.com/office/drawing/2014/main" id="{155E4DB3-2E24-5D58-E167-8E003916D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679" y="5400470"/>
              <a:ext cx="427981" cy="37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Box 16">
            <a:extLst>
              <a:ext uri="{FF2B5EF4-FFF2-40B4-BE49-F238E27FC236}">
                <a16:creationId xmlns:a16="http://schemas.microsoft.com/office/drawing/2014/main" id="{987060A6-5361-CEB0-9A7D-8DEC27FD092D}"/>
              </a:ext>
            </a:extLst>
          </p:cNvPr>
          <p:cNvSpPr txBox="1"/>
          <p:nvPr/>
        </p:nvSpPr>
        <p:spPr>
          <a:xfrm>
            <a:off x="4946417" y="338424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9" name="Obdĺžnik 2">
            <a:extLst>
              <a:ext uri="{FF2B5EF4-FFF2-40B4-BE49-F238E27FC236}">
                <a16:creationId xmlns:a16="http://schemas.microsoft.com/office/drawing/2014/main" id="{02F723ED-FCB0-6B56-516C-FDC884D76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8321" y="5699126"/>
            <a:ext cx="4112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„VŽDY PRIDANÁ </a:t>
            </a:r>
          </a:p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HODNOTA PRE VÁS...“</a:t>
            </a:r>
          </a:p>
        </p:txBody>
      </p:sp>
      <p:pic>
        <p:nvPicPr>
          <p:cNvPr id="25" name="Obrázok 24">
            <a:extLst>
              <a:ext uri="{FF2B5EF4-FFF2-40B4-BE49-F238E27FC236}">
                <a16:creationId xmlns:a16="http://schemas.microsoft.com/office/drawing/2014/main" id="{C7F47CC1-2568-4247-A79B-02B1399C6E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632"/>
          <a:stretch/>
        </p:blipFill>
        <p:spPr>
          <a:xfrm>
            <a:off x="6791403" y="2123284"/>
            <a:ext cx="5400597" cy="2722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ázok 33">
            <a:extLst>
              <a:ext uri="{FF2B5EF4-FFF2-40B4-BE49-F238E27FC236}">
                <a16:creationId xmlns:a16="http://schemas.microsoft.com/office/drawing/2014/main" id="{B7EA4197-9EC0-D584-E60F-1A144B800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3" t="3566" r="20174" b="6976"/>
          <a:stretch/>
        </p:blipFill>
        <p:spPr bwMode="auto">
          <a:xfrm>
            <a:off x="8197397" y="1540668"/>
            <a:ext cx="3988653" cy="28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E0A861FF-E348-31F4-7D4B-48DDED4C78C5}"/>
              </a:ext>
            </a:extLst>
          </p:cNvPr>
          <p:cNvSpPr txBox="1"/>
          <p:nvPr/>
        </p:nvSpPr>
        <p:spPr>
          <a:xfrm>
            <a:off x="5330407" y="649371"/>
            <a:ext cx="1531188" cy="54117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3875" rtl="0" eaLnBrk="0" fontAlgn="base" latinLnBrk="0" hangingPunct="0">
              <a:lnSpc>
                <a:spcPts val="352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 charset="0"/>
                <a:cs typeface="Arial" panose="020B0604020202020204" pitchFamily="34" charset="0"/>
              </a:rPr>
              <a:t>O nás</a:t>
            </a:r>
            <a:endParaRPr kumimoji="0" lang="en-US" sz="3600" b="1" i="0" u="none" strike="noStrike" kern="1200" cap="none" spc="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 charset="0"/>
              <a:cs typeface="Arial" panose="020B0604020202020204" pitchFamily="34" charset="0"/>
            </a:endParaRPr>
          </a:p>
        </p:txBody>
      </p:sp>
      <p:sp>
        <p:nvSpPr>
          <p:cNvPr id="25604" name="TextBox 13">
            <a:extLst>
              <a:ext uri="{FF2B5EF4-FFF2-40B4-BE49-F238E27FC236}">
                <a16:creationId xmlns:a16="http://schemas.microsoft.com/office/drawing/2014/main" id="{8F54E130-887C-3C65-DEF9-98165E83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869" y="6334780"/>
            <a:ext cx="558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Arial" panose="020B0604020202020204" pitchFamily="34" charset="0"/>
              </a:rPr>
              <a:t>www.pharmaeducation.sk</a:t>
            </a:r>
            <a:endParaRPr kumimoji="0" lang="en-US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732E304-7B39-9926-E5D8-55CE38C982DD}"/>
              </a:ext>
            </a:extLst>
          </p:cNvPr>
          <p:cNvSpPr txBox="1"/>
          <p:nvPr/>
        </p:nvSpPr>
        <p:spPr>
          <a:xfrm>
            <a:off x="4630505" y="214599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25606" name="Skupina 24">
            <a:extLst>
              <a:ext uri="{FF2B5EF4-FFF2-40B4-BE49-F238E27FC236}">
                <a16:creationId xmlns:a16="http://schemas.microsoft.com/office/drawing/2014/main" id="{6916433E-E4A8-E6AA-BC00-E63089A57017}"/>
              </a:ext>
            </a:extLst>
          </p:cNvPr>
          <p:cNvGrpSpPr>
            <a:grpSpLocks/>
          </p:cNvGrpSpPr>
          <p:nvPr/>
        </p:nvGrpSpPr>
        <p:grpSpPr bwMode="auto">
          <a:xfrm>
            <a:off x="192088" y="1643064"/>
            <a:ext cx="8164513" cy="4222750"/>
            <a:chOff x="80479" y="2096749"/>
            <a:chExt cx="8165863" cy="4222237"/>
          </a:xfrm>
        </p:grpSpPr>
        <p:grpSp>
          <p:nvGrpSpPr>
            <p:cNvPr id="25610" name="Skupina 26">
              <a:extLst>
                <a:ext uri="{FF2B5EF4-FFF2-40B4-BE49-F238E27FC236}">
                  <a16:creationId xmlns:a16="http://schemas.microsoft.com/office/drawing/2014/main" id="{E171E85D-F6A4-B8B8-6A1B-5E19B3680F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79" y="2096749"/>
              <a:ext cx="8165863" cy="1522017"/>
              <a:chOff x="172947" y="2839898"/>
              <a:chExt cx="8165863" cy="1522017"/>
            </a:xfrm>
          </p:grpSpPr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180AF875-B5B2-2987-A102-D831A32FEB8A}"/>
                  </a:ext>
                </a:extLst>
              </p:cNvPr>
              <p:cNvSpPr/>
              <p:nvPr/>
            </p:nvSpPr>
            <p:spPr>
              <a:xfrm>
                <a:off x="763595" y="3428788"/>
                <a:ext cx="7575215" cy="933337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Ovál 42">
                <a:extLst>
                  <a:ext uri="{FF2B5EF4-FFF2-40B4-BE49-F238E27FC236}">
                    <a16:creationId xmlns:a16="http://schemas.microsoft.com/office/drawing/2014/main" id="{9D5804B3-623E-F2F1-C087-9ACBA7035BEE}"/>
                  </a:ext>
                </a:extLst>
              </p:cNvPr>
              <p:cNvSpPr/>
              <p:nvPr/>
            </p:nvSpPr>
            <p:spPr>
              <a:xfrm>
                <a:off x="172947" y="2839898"/>
                <a:ext cx="1181295" cy="1180956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Obdĺžnik: zaoblené rohy 27">
              <a:extLst>
                <a:ext uri="{FF2B5EF4-FFF2-40B4-BE49-F238E27FC236}">
                  <a16:creationId xmlns:a16="http://schemas.microsoft.com/office/drawing/2014/main" id="{27DB9004-FEC8-2AD9-BF23-93DEA3764BA8}"/>
                </a:ext>
              </a:extLst>
            </p:cNvPr>
            <p:cNvSpPr/>
            <p:nvPr/>
          </p:nvSpPr>
          <p:spPr>
            <a:xfrm>
              <a:off x="671127" y="4036438"/>
              <a:ext cx="6921057" cy="93174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31CE545C-B3A8-CB6C-812E-0CDCBFC0BD8B}"/>
                </a:ext>
              </a:extLst>
            </p:cNvPr>
            <p:cNvSpPr/>
            <p:nvPr/>
          </p:nvSpPr>
          <p:spPr>
            <a:xfrm>
              <a:off x="80479" y="3447547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dĺžnik: zaoblené rohy 31">
              <a:extLst>
                <a:ext uri="{FF2B5EF4-FFF2-40B4-BE49-F238E27FC236}">
                  <a16:creationId xmlns:a16="http://schemas.microsoft.com/office/drawing/2014/main" id="{D12D62A1-38C9-88B3-70CA-D8BB57FD2568}"/>
                </a:ext>
              </a:extLst>
            </p:cNvPr>
            <p:cNvSpPr/>
            <p:nvPr/>
          </p:nvSpPr>
          <p:spPr>
            <a:xfrm>
              <a:off x="671127" y="5385649"/>
              <a:ext cx="6921057" cy="933337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70A33721-B72E-1382-70D9-379AE9D91D90}"/>
                </a:ext>
              </a:extLst>
            </p:cNvPr>
            <p:cNvSpPr/>
            <p:nvPr/>
          </p:nvSpPr>
          <p:spPr>
            <a:xfrm>
              <a:off x="80479" y="4796758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5" name="BlokTextu 35">
              <a:extLst>
                <a:ext uri="{FF2B5EF4-FFF2-40B4-BE49-F238E27FC236}">
                  <a16:creationId xmlns:a16="http://schemas.microsoft.com/office/drawing/2014/main" id="{2F945A3C-B18B-C462-43A4-5ED5D12ED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472" y="2852222"/>
              <a:ext cx="682062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20+ rokov na SR trhu, 4+ roky na ČR trhu</a:t>
              </a:r>
            </a:p>
          </p:txBody>
        </p:sp>
        <p:sp>
          <p:nvSpPr>
            <p:cNvPr id="25616" name="BlokTextu 36">
              <a:extLst>
                <a:ext uri="{FF2B5EF4-FFF2-40B4-BE49-F238E27FC236}">
                  <a16:creationId xmlns:a16="http://schemas.microsoft.com/office/drawing/2014/main" id="{EBC8191E-50AC-4F39-7841-CDB2E4F3E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2136" y="5590918"/>
              <a:ext cx="425276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11 500+ zaškolených ľudí</a:t>
              </a:r>
            </a:p>
          </p:txBody>
        </p:sp>
        <p:pic>
          <p:nvPicPr>
            <p:cNvPr id="25617" name="Obrázok 37">
              <a:extLst>
                <a:ext uri="{FF2B5EF4-FFF2-40B4-BE49-F238E27FC236}">
                  <a16:creationId xmlns:a16="http://schemas.microsoft.com/office/drawing/2014/main" id="{AC0BE562-F7C0-C027-AD42-342D484FD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29" y="4995866"/>
              <a:ext cx="698809" cy="825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Obrázok 38">
              <a:extLst>
                <a:ext uri="{FF2B5EF4-FFF2-40B4-BE49-F238E27FC236}">
                  <a16:creationId xmlns:a16="http://schemas.microsoft.com/office/drawing/2014/main" id="{8202F880-3A67-80EF-1351-1F5005743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47" y="2337093"/>
              <a:ext cx="722637" cy="617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9" name="BlokTextu 39">
              <a:extLst>
                <a:ext uri="{FF2B5EF4-FFF2-40B4-BE49-F238E27FC236}">
                  <a16:creationId xmlns:a16="http://schemas.microsoft.com/office/drawing/2014/main" id="{2E7682A5-B1E1-ED4B-EB4E-FB8982085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23" y="4237178"/>
              <a:ext cx="7461201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625+ </a:t>
              </a:r>
              <a:r>
                <a:rPr kumimoji="0" lang="pl-PL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rôznych projektov pre klientov</a:t>
              </a:r>
            </a:p>
          </p:txBody>
        </p:sp>
        <p:pic>
          <p:nvPicPr>
            <p:cNvPr id="25620" name="Obrázok 40">
              <a:extLst>
                <a:ext uri="{FF2B5EF4-FFF2-40B4-BE49-F238E27FC236}">
                  <a16:creationId xmlns:a16="http://schemas.microsoft.com/office/drawing/2014/main" id="{906B826A-B008-1F1B-C3B8-466133BCD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25" y="3638132"/>
              <a:ext cx="690880" cy="764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918CC60B-309C-C2AB-8CA9-4D9E1F5B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401" y="4250043"/>
            <a:ext cx="4152900" cy="255454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  <a:hlinkClick r:id="rId7"/>
              </a:rPr>
              <a:t>www.cems.sk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www</a:t>
            </a: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.cems-cz.com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9"/>
              </a:rPr>
              <a:t>www.cems-en.com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10"/>
              </a:rPr>
              <a:t>www.cems-de.com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5">
            <a:extLst>
              <a:ext uri="{FF2B5EF4-FFF2-40B4-BE49-F238E27FC236}">
                <a16:creationId xmlns:a16="http://schemas.microsoft.com/office/drawing/2014/main" id="{CBF0B21D-B6C4-FBED-7DAC-9E0FFABC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0" y="673100"/>
            <a:ext cx="44592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16">
            <a:extLst>
              <a:ext uri="{FF2B5EF4-FFF2-40B4-BE49-F238E27FC236}">
                <a16:creationId xmlns:a16="http://schemas.microsoft.com/office/drawing/2014/main" id="{D6C76912-B4A9-D55B-8071-19EDB969C89B}"/>
              </a:ext>
            </a:extLst>
          </p:cNvPr>
          <p:cNvSpPr txBox="1"/>
          <p:nvPr/>
        </p:nvSpPr>
        <p:spPr>
          <a:xfrm>
            <a:off x="4946650" y="338138"/>
            <a:ext cx="2312988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3732" name="Skupina 24">
            <a:extLst>
              <a:ext uri="{FF2B5EF4-FFF2-40B4-BE49-F238E27FC236}">
                <a16:creationId xmlns:a16="http://schemas.microsoft.com/office/drawing/2014/main" id="{9627A4B9-35F4-B8DA-5C59-356081379668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3892550"/>
            <a:ext cx="6656387" cy="749300"/>
            <a:chOff x="991114" y="4243749"/>
            <a:chExt cx="6085707" cy="749965"/>
          </a:xfrm>
        </p:grpSpPr>
        <p:sp>
          <p:nvSpPr>
            <p:cNvPr id="26" name="Obdĺžnik: zaoblené rohy 25">
              <a:extLst>
                <a:ext uri="{FF2B5EF4-FFF2-40B4-BE49-F238E27FC236}">
                  <a16:creationId xmlns:a16="http://schemas.microsoft.com/office/drawing/2014/main" id="{5796725C-8C3A-C035-8019-B63C81D74A29}"/>
                </a:ext>
              </a:extLst>
            </p:cNvPr>
            <p:cNvSpPr/>
            <p:nvPr/>
          </p:nvSpPr>
          <p:spPr>
            <a:xfrm>
              <a:off x="1610860" y="4243749"/>
              <a:ext cx="5465961" cy="749965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FFB48654-B0F6-2FA1-9A09-31BBB4BF3BD6}"/>
                </a:ext>
              </a:extLst>
            </p:cNvPr>
            <p:cNvSpPr txBox="1"/>
            <p:nvPr/>
          </p:nvSpPr>
          <p:spPr>
            <a:xfrm>
              <a:off x="2249475" y="4296183"/>
              <a:ext cx="3217748" cy="6466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Praktické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workshopy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</p:txBody>
        </p:sp>
        <p:grpSp>
          <p:nvGrpSpPr>
            <p:cNvPr id="73757" name="Skupina 33">
              <a:extLst>
                <a:ext uri="{FF2B5EF4-FFF2-40B4-BE49-F238E27FC236}">
                  <a16:creationId xmlns:a16="http://schemas.microsoft.com/office/drawing/2014/main" id="{12413A4E-D0A0-337E-1AAF-79B863D99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4250291"/>
              <a:ext cx="736879" cy="736880"/>
              <a:chOff x="1244814" y="3875305"/>
              <a:chExt cx="736879" cy="736880"/>
            </a:xfrm>
          </p:grpSpPr>
          <p:sp>
            <p:nvSpPr>
              <p:cNvPr id="38" name="Ovál 37">
                <a:extLst>
                  <a:ext uri="{FF2B5EF4-FFF2-40B4-BE49-F238E27FC236}">
                    <a16:creationId xmlns:a16="http://schemas.microsoft.com/office/drawing/2014/main" id="{A68A5F16-9617-0432-8DA1-51F57975FEE8}"/>
                  </a:ext>
                </a:extLst>
              </p:cNvPr>
              <p:cNvSpPr/>
              <p:nvPr/>
            </p:nvSpPr>
            <p:spPr>
              <a:xfrm>
                <a:off x="1244814" y="3875119"/>
                <a:ext cx="737310" cy="737253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9" name="Obrázok 38">
                <a:extLst>
                  <a:ext uri="{FF2B5EF4-FFF2-40B4-BE49-F238E27FC236}">
                    <a16:creationId xmlns:a16="http://schemas.microsoft.com/office/drawing/2014/main" id="{73275D43-171F-B53A-C8D7-9042A5EE1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924" y="4011416"/>
                <a:ext cx="464659" cy="46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3" name="Skupina 39">
            <a:extLst>
              <a:ext uri="{FF2B5EF4-FFF2-40B4-BE49-F238E27FC236}">
                <a16:creationId xmlns:a16="http://schemas.microsoft.com/office/drawing/2014/main" id="{2A76EB53-9735-D101-AB4E-67A84B3CD6E3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4748213"/>
            <a:ext cx="6656387" cy="1201737"/>
            <a:chOff x="991114" y="5112641"/>
            <a:chExt cx="6122872" cy="1200329"/>
          </a:xfrm>
        </p:grpSpPr>
        <p:sp>
          <p:nvSpPr>
            <p:cNvPr id="43" name="Obdĺžnik: zaoblené rohy 42">
              <a:extLst>
                <a:ext uri="{FF2B5EF4-FFF2-40B4-BE49-F238E27FC236}">
                  <a16:creationId xmlns:a16="http://schemas.microsoft.com/office/drawing/2014/main" id="{76801F75-6103-D25B-3FE6-22C7B938BA67}"/>
                </a:ext>
              </a:extLst>
            </p:cNvPr>
            <p:cNvSpPr/>
            <p:nvPr/>
          </p:nvSpPr>
          <p:spPr>
            <a:xfrm>
              <a:off x="1610264" y="5112641"/>
              <a:ext cx="5467215" cy="120032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BlokTextu 45">
              <a:extLst>
                <a:ext uri="{FF2B5EF4-FFF2-40B4-BE49-F238E27FC236}">
                  <a16:creationId xmlns:a16="http://schemas.microsoft.com/office/drawing/2014/main" id="{6D37E7B9-31C9-74C1-273E-68DAFB64185D}"/>
                </a:ext>
              </a:extLst>
            </p:cNvPr>
            <p:cNvSpPr txBox="1"/>
            <p:nvPr/>
          </p:nvSpPr>
          <p:spPr>
            <a:xfrm>
              <a:off x="2249859" y="5112641"/>
              <a:ext cx="4864127" cy="11987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Individuálne tréningy a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coaching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poradenstvo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e-learning</a:t>
              </a:r>
            </a:p>
          </p:txBody>
        </p:sp>
        <p:grpSp>
          <p:nvGrpSpPr>
            <p:cNvPr id="73752" name="Skupina 48">
              <a:extLst>
                <a:ext uri="{FF2B5EF4-FFF2-40B4-BE49-F238E27FC236}">
                  <a16:creationId xmlns:a16="http://schemas.microsoft.com/office/drawing/2014/main" id="{248A421A-BC08-F8B0-F7FC-38042DFE4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5344365"/>
              <a:ext cx="736879" cy="736880"/>
              <a:chOff x="1241897" y="4744196"/>
              <a:chExt cx="736879" cy="736880"/>
            </a:xfrm>
          </p:grpSpPr>
          <p:sp>
            <p:nvSpPr>
              <p:cNvPr id="50" name="Ovál 49">
                <a:extLst>
                  <a:ext uri="{FF2B5EF4-FFF2-40B4-BE49-F238E27FC236}">
                    <a16:creationId xmlns:a16="http://schemas.microsoft.com/office/drawing/2014/main" id="{B86AB490-334D-A3E5-D536-C894BA9A8486}"/>
                  </a:ext>
                </a:extLst>
              </p:cNvPr>
              <p:cNvSpPr/>
              <p:nvPr/>
            </p:nvSpPr>
            <p:spPr>
              <a:xfrm>
                <a:off x="1241897" y="4743975"/>
                <a:ext cx="737431" cy="737322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4" name="Obrázok 54">
                <a:extLst>
                  <a:ext uri="{FF2B5EF4-FFF2-40B4-BE49-F238E27FC236}">
                    <a16:creationId xmlns:a16="http://schemas.microsoft.com/office/drawing/2014/main" id="{BA478208-D9B3-F6C4-0C6C-DE84B70FA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1143" y="5001280"/>
                <a:ext cx="498387" cy="22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4" name="Skupina 56">
            <a:extLst>
              <a:ext uri="{FF2B5EF4-FFF2-40B4-BE49-F238E27FC236}">
                <a16:creationId xmlns:a16="http://schemas.microsoft.com/office/drawing/2014/main" id="{3EECDF47-8579-AAAE-950C-D970651ED012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2862263"/>
            <a:ext cx="6656387" cy="923925"/>
            <a:chOff x="991114" y="3201497"/>
            <a:chExt cx="6085707" cy="924325"/>
          </a:xfrm>
        </p:grpSpPr>
        <p:sp>
          <p:nvSpPr>
            <p:cNvPr id="59" name="Obdĺžnik: zaoblené rohy 58">
              <a:extLst>
                <a:ext uri="{FF2B5EF4-FFF2-40B4-BE49-F238E27FC236}">
                  <a16:creationId xmlns:a16="http://schemas.microsoft.com/office/drawing/2014/main" id="{464DA26F-DEE4-B015-C71E-E083F29F9A52}"/>
                </a:ext>
              </a:extLst>
            </p:cNvPr>
            <p:cNvSpPr/>
            <p:nvPr/>
          </p:nvSpPr>
          <p:spPr>
            <a:xfrm>
              <a:off x="1610860" y="3217379"/>
              <a:ext cx="5465961" cy="906854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BlokTextu 59">
              <a:extLst>
                <a:ext uri="{FF2B5EF4-FFF2-40B4-BE49-F238E27FC236}">
                  <a16:creationId xmlns:a16="http://schemas.microsoft.com/office/drawing/2014/main" id="{31DD53E2-1412-8537-174E-F095DBAFA69D}"/>
                </a:ext>
              </a:extLst>
            </p:cNvPr>
            <p:cNvSpPr txBox="1"/>
            <p:nvPr/>
          </p:nvSpPr>
          <p:spPr>
            <a:xfrm>
              <a:off x="2249475" y="3201497"/>
              <a:ext cx="4365802" cy="9243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Uzavreté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vnútrofiremné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 /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onsite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 </a:t>
              </a:r>
            </a:p>
          </p:txBody>
        </p:sp>
        <p:grpSp>
          <p:nvGrpSpPr>
            <p:cNvPr id="73747" name="Skupina 60">
              <a:extLst>
                <a:ext uri="{FF2B5EF4-FFF2-40B4-BE49-F238E27FC236}">
                  <a16:creationId xmlns:a16="http://schemas.microsoft.com/office/drawing/2014/main" id="{263388FE-F6CE-83FC-25E5-8AD92716D4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3302358"/>
              <a:ext cx="736879" cy="736880"/>
              <a:chOff x="371045" y="2801523"/>
              <a:chExt cx="736879" cy="736880"/>
            </a:xfrm>
          </p:grpSpPr>
          <p:sp>
            <p:nvSpPr>
              <p:cNvPr id="62" name="Ovál 61">
                <a:extLst>
                  <a:ext uri="{FF2B5EF4-FFF2-40B4-BE49-F238E27FC236}">
                    <a16:creationId xmlns:a16="http://schemas.microsoft.com/office/drawing/2014/main" id="{0D909F5F-D892-2713-D287-61E88BBBA8EA}"/>
                  </a:ext>
                </a:extLst>
              </p:cNvPr>
              <p:cNvSpPr/>
              <p:nvPr/>
            </p:nvSpPr>
            <p:spPr>
              <a:xfrm>
                <a:off x="371045" y="2802306"/>
                <a:ext cx="737310" cy="73533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9" name="Obrázok 62">
                <a:extLst>
                  <a:ext uri="{FF2B5EF4-FFF2-40B4-BE49-F238E27FC236}">
                    <a16:creationId xmlns:a16="http://schemas.microsoft.com/office/drawing/2014/main" id="{A4052CC6-DE3E-096C-D6AA-FE02D235B9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291" y="2986882"/>
                <a:ext cx="498387" cy="366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5" name="Skupina 63">
            <a:extLst>
              <a:ext uri="{FF2B5EF4-FFF2-40B4-BE49-F238E27FC236}">
                <a16:creationId xmlns:a16="http://schemas.microsoft.com/office/drawing/2014/main" id="{83E79D7C-81CB-081C-72ED-C65EE53EC5EC}"/>
              </a:ext>
            </a:extLst>
          </p:cNvPr>
          <p:cNvGrpSpPr>
            <a:grpSpLocks/>
          </p:cNvGrpSpPr>
          <p:nvPr/>
        </p:nvGrpSpPr>
        <p:grpSpPr bwMode="auto">
          <a:xfrm>
            <a:off x="174625" y="1768475"/>
            <a:ext cx="7216775" cy="981075"/>
            <a:chOff x="991114" y="2382042"/>
            <a:chExt cx="6598727" cy="736880"/>
          </a:xfrm>
        </p:grpSpPr>
        <p:sp>
          <p:nvSpPr>
            <p:cNvPr id="65" name="Obdĺžnik: zaoblené rohy 64">
              <a:extLst>
                <a:ext uri="{FF2B5EF4-FFF2-40B4-BE49-F238E27FC236}">
                  <a16:creationId xmlns:a16="http://schemas.microsoft.com/office/drawing/2014/main" id="{DA3C8FA8-8899-6474-C2A4-F4149EA6030B}"/>
                </a:ext>
              </a:extLst>
            </p:cNvPr>
            <p:cNvSpPr/>
            <p:nvPr/>
          </p:nvSpPr>
          <p:spPr>
            <a:xfrm>
              <a:off x="1610924" y="2386811"/>
              <a:ext cx="5466521" cy="727341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BlokTextu 65">
              <a:extLst>
                <a:ext uri="{FF2B5EF4-FFF2-40B4-BE49-F238E27FC236}">
                  <a16:creationId xmlns:a16="http://schemas.microsoft.com/office/drawing/2014/main" id="{D609125C-AFA8-F188-03AC-78C0490D0596}"/>
                </a:ext>
              </a:extLst>
            </p:cNvPr>
            <p:cNvSpPr txBox="1"/>
            <p:nvPr/>
          </p:nvSpPr>
          <p:spPr>
            <a:xfrm>
              <a:off x="2249605" y="2384427"/>
              <a:ext cx="5340236" cy="693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Otvorené verejné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aktuálne 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väčšina školení akreditovaných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MŠVVaM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SR</a:t>
              </a:r>
            </a:p>
          </p:txBody>
        </p:sp>
        <p:grpSp>
          <p:nvGrpSpPr>
            <p:cNvPr id="73742" name="Skupina 66">
              <a:extLst>
                <a:ext uri="{FF2B5EF4-FFF2-40B4-BE49-F238E27FC236}">
                  <a16:creationId xmlns:a16="http://schemas.microsoft.com/office/drawing/2014/main" id="{8F3A7B7E-FA50-7247-BF42-300257EF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2382042"/>
              <a:ext cx="736879" cy="736880"/>
              <a:chOff x="134992" y="1484481"/>
              <a:chExt cx="736879" cy="736880"/>
            </a:xfrm>
          </p:grpSpPr>
          <p:sp>
            <p:nvSpPr>
              <p:cNvPr id="68" name="Ovál 67">
                <a:extLst>
                  <a:ext uri="{FF2B5EF4-FFF2-40B4-BE49-F238E27FC236}">
                    <a16:creationId xmlns:a16="http://schemas.microsoft.com/office/drawing/2014/main" id="{BB9DE44A-2F23-D4D3-D30E-4F3B617AEF37}"/>
                  </a:ext>
                </a:extLst>
              </p:cNvPr>
              <p:cNvSpPr/>
              <p:nvPr/>
            </p:nvSpPr>
            <p:spPr>
              <a:xfrm>
                <a:off x="134992" y="1484481"/>
                <a:ext cx="737386" cy="7368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4" name="Obrázok 68">
                <a:extLst>
                  <a:ext uri="{FF2B5EF4-FFF2-40B4-BE49-F238E27FC236}">
                    <a16:creationId xmlns:a16="http://schemas.microsoft.com/office/drawing/2014/main" id="{5AED5541-0C56-F28B-9C14-0ED9C76D3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670" y="1671730"/>
                <a:ext cx="481523" cy="362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3736" name="Obrázok 37">
            <a:extLst>
              <a:ext uri="{FF2B5EF4-FFF2-40B4-BE49-F238E27FC236}">
                <a16:creationId xmlns:a16="http://schemas.microsoft.com/office/drawing/2014/main" id="{A1999037-5CDD-EE9F-1FBD-EA1D3581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6606"/>
          <a:stretch>
            <a:fillRect/>
          </a:stretch>
        </p:blipFill>
        <p:spPr bwMode="auto">
          <a:xfrm>
            <a:off x="6997700" y="2603500"/>
            <a:ext cx="5157788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ástupný objekt pre obsah 1">
            <a:extLst>
              <a:ext uri="{FF2B5EF4-FFF2-40B4-BE49-F238E27FC236}">
                <a16:creationId xmlns:a16="http://schemas.microsoft.com/office/drawing/2014/main" id="{3A8202BE-57E0-5495-8378-7D440F693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988" y="1733550"/>
            <a:ext cx="5022850" cy="954088"/>
          </a:xfrm>
        </p:spPr>
        <p:txBody>
          <a:bodyPr>
            <a:normAutofit lnSpcReduction="10000"/>
          </a:bodyPr>
          <a:lstStyle/>
          <a:p>
            <a:pPr marL="0" indent="0" algn="ctr" defTabSz="912791">
              <a:buFont typeface="Arial" panose="020B0604020202020204" pitchFamily="34" charset="0"/>
              <a:buNone/>
              <a:defRPr/>
            </a:pPr>
            <a:r>
              <a:rPr lang="sk-SK" sz="3200" b="1">
                <a:solidFill>
                  <a:schemeClr val="tx2"/>
                </a:solidFill>
              </a:rPr>
              <a:t>270+ </a:t>
            </a:r>
            <a:r>
              <a:rPr lang="sk-SK" sz="3200" err="1">
                <a:solidFill>
                  <a:schemeClr val="tx2"/>
                </a:solidFill>
              </a:rPr>
              <a:t>hard</a:t>
            </a:r>
            <a:r>
              <a:rPr lang="sk-SK" sz="3200">
                <a:solidFill>
                  <a:schemeClr val="tx2"/>
                </a:solidFill>
              </a:rPr>
              <a:t>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&amp; soft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školení</a:t>
            </a:r>
            <a:endParaRPr sz="3200">
              <a:solidFill>
                <a:schemeClr val="tx2"/>
              </a:solidFill>
            </a:endParaRPr>
          </a:p>
          <a:p>
            <a:pPr marL="0" indent="0" defTabSz="912791">
              <a:buFont typeface="Arial" panose="020B0604020202020204" pitchFamily="34" charset="0"/>
              <a:buNone/>
              <a:defRPr/>
            </a:pPr>
            <a:endParaRPr lang="cs-CZ" sz="3200">
              <a:solidFill>
                <a:schemeClr val="tx2"/>
              </a:solidFill>
            </a:endParaRPr>
          </a:p>
        </p:txBody>
      </p:sp>
      <p:pic>
        <p:nvPicPr>
          <p:cNvPr id="73738" name="Obrázok 1">
            <a:extLst>
              <a:ext uri="{FF2B5EF4-FFF2-40B4-BE49-F238E27FC236}">
                <a16:creationId xmlns:a16="http://schemas.microsoft.com/office/drawing/2014/main" id="{D77A80C8-3D3D-7F61-F31C-B033EB68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9748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27DD1F3F-0A5B-F39C-D44E-0F04257AC0AF}"/>
              </a:ext>
            </a:extLst>
          </p:cNvPr>
          <p:cNvCxnSpPr>
            <a:cxnSpLocks/>
          </p:cNvCxnSpPr>
          <p:nvPr/>
        </p:nvCxnSpPr>
        <p:spPr>
          <a:xfrm>
            <a:off x="1558925" y="1274763"/>
            <a:ext cx="8278813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243B3462-0BF4-7121-1295-EF80E9B35435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7827" name="Skupina 3">
            <a:extLst>
              <a:ext uri="{FF2B5EF4-FFF2-40B4-BE49-F238E27FC236}">
                <a16:creationId xmlns:a16="http://schemas.microsoft.com/office/drawing/2014/main" id="{80980843-63D3-8DAD-A146-81943DCCC80C}"/>
              </a:ext>
            </a:extLst>
          </p:cNvPr>
          <p:cNvGrpSpPr>
            <a:grpSpLocks/>
          </p:cNvGrpSpPr>
          <p:nvPr/>
        </p:nvGrpSpPr>
        <p:grpSpPr bwMode="auto">
          <a:xfrm>
            <a:off x="407988" y="1484313"/>
            <a:ext cx="11376025" cy="5473700"/>
            <a:chOff x="-420665" y="2504817"/>
            <a:chExt cx="8574157" cy="4025536"/>
          </a:xfrm>
        </p:grpSpPr>
        <p:grpSp>
          <p:nvGrpSpPr>
            <p:cNvPr id="77831" name="Skupina 4">
              <a:extLst>
                <a:ext uri="{FF2B5EF4-FFF2-40B4-BE49-F238E27FC236}">
                  <a16:creationId xmlns:a16="http://schemas.microsoft.com/office/drawing/2014/main" id="{411F5B61-BD0A-BBD1-72A8-CA80DEBA5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358" y="2504817"/>
              <a:ext cx="6662110" cy="3135212"/>
              <a:chOff x="585627" y="2648655"/>
              <a:chExt cx="6662110" cy="3135212"/>
            </a:xfrm>
          </p:grpSpPr>
          <p:pic>
            <p:nvPicPr>
              <p:cNvPr id="77834" name="Obrázok 7">
                <a:extLst>
                  <a:ext uri="{FF2B5EF4-FFF2-40B4-BE49-F238E27FC236}">
                    <a16:creationId xmlns:a16="http://schemas.microsoft.com/office/drawing/2014/main" id="{1CBFF677-0104-64FE-D46C-21EAEF6113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4634747"/>
                <a:ext cx="1008000" cy="1149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5" name="Obrázok 8">
                <a:extLst>
                  <a:ext uri="{FF2B5EF4-FFF2-40B4-BE49-F238E27FC236}">
                    <a16:creationId xmlns:a16="http://schemas.microsoft.com/office/drawing/2014/main" id="{27090036-DE4F-ECBF-6574-4D16968887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4708666"/>
                <a:ext cx="1008000" cy="1075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6" name="Obrázok 9">
                <a:extLst>
                  <a:ext uri="{FF2B5EF4-FFF2-40B4-BE49-F238E27FC236}">
                    <a16:creationId xmlns:a16="http://schemas.microsoft.com/office/drawing/2014/main" id="{C6BB6E80-EB51-7D6D-B064-5BB5D10B3B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4675067"/>
                <a:ext cx="1008000" cy="110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7" name="Obrázok 10">
                <a:extLst>
                  <a:ext uri="{FF2B5EF4-FFF2-40B4-BE49-F238E27FC236}">
                    <a16:creationId xmlns:a16="http://schemas.microsoft.com/office/drawing/2014/main" id="{BEB7688F-CA00-B531-220D-D96ADA066F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2702415"/>
                <a:ext cx="1008000" cy="112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8" name="Obrázok 11">
                <a:extLst>
                  <a:ext uri="{FF2B5EF4-FFF2-40B4-BE49-F238E27FC236}">
                    <a16:creationId xmlns:a16="http://schemas.microsoft.com/office/drawing/2014/main" id="{4D77B7B3-0A58-F3AF-EE6E-6D8C96B31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2648655"/>
                <a:ext cx="1008000" cy="117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9" name="Obrázok 12">
                <a:extLst>
                  <a:ext uri="{FF2B5EF4-FFF2-40B4-BE49-F238E27FC236}">
                    <a16:creationId xmlns:a16="http://schemas.microsoft.com/office/drawing/2014/main" id="{61477D3B-68E6-4ABD-181A-E4E61BBADD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2749455"/>
                <a:ext cx="1008000" cy="1075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0" name="Obrázok 13">
                <a:extLst>
                  <a:ext uri="{FF2B5EF4-FFF2-40B4-BE49-F238E27FC236}">
                    <a16:creationId xmlns:a16="http://schemas.microsoft.com/office/drawing/2014/main" id="{9B44E79D-321E-AFDB-2FB7-9A19254E0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2722574"/>
                <a:ext cx="1008000" cy="110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1" name="Obrázok 14">
                <a:extLst>
                  <a:ext uri="{FF2B5EF4-FFF2-40B4-BE49-F238E27FC236}">
                    <a16:creationId xmlns:a16="http://schemas.microsoft.com/office/drawing/2014/main" id="{E0823E83-373D-B5B6-96C9-0D2C31385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4688506"/>
                <a:ext cx="1008000" cy="1095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832" name="Zástupný objekt pre obsah 1">
              <a:extLst>
                <a:ext uri="{FF2B5EF4-FFF2-40B4-BE49-F238E27FC236}">
                  <a16:creationId xmlns:a16="http://schemas.microsoft.com/office/drawing/2014/main" id="{6A2FDCF9-C7EC-5EB7-E114-875DF948F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20665" y="3770988"/>
              <a:ext cx="8574157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40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100+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spolupracujúcich lektorov, audítorov, expertov</a:t>
              </a:r>
            </a:p>
          </p:txBody>
        </p:sp>
        <p:sp>
          <p:nvSpPr>
            <p:cNvPr id="77833" name="Zástupný objekt pre obsah 1">
              <a:extLst>
                <a:ext uri="{FF2B5EF4-FFF2-40B4-BE49-F238E27FC236}">
                  <a16:creationId xmlns:a16="http://schemas.microsoft.com/office/drawing/2014/main" id="{5D3D403C-9115-E137-8BC6-24C8CFE30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3" y="5795657"/>
              <a:ext cx="7716079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Lektori / Audítori majú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15+ rokov manažérskej</a:t>
              </a:r>
              <a:b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odbornej praxe</a:t>
              </a: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v danom odvetví priemyslu</a:t>
              </a:r>
            </a:p>
          </p:txBody>
        </p:sp>
      </p:grpSp>
      <p:sp>
        <p:nvSpPr>
          <p:cNvPr id="77828" name="Zástupný text 2">
            <a:extLst>
              <a:ext uri="{FF2B5EF4-FFF2-40B4-BE49-F238E27FC236}">
                <a16:creationId xmlns:a16="http://schemas.microsoft.com/office/drawing/2014/main" id="{E41A9987-A2E0-F44C-DA6A-FA6F493E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473075"/>
            <a:ext cx="62007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Konkurenčná výhoda CeMS 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náš team skúsených odborníkov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" name="Straight Connector 16">
            <a:extLst>
              <a:ext uri="{FF2B5EF4-FFF2-40B4-BE49-F238E27FC236}">
                <a16:creationId xmlns:a16="http://schemas.microsoft.com/office/drawing/2014/main" id="{39CB40E7-F685-F49F-654A-35F1C7E169D2}"/>
              </a:ext>
            </a:extLst>
          </p:cNvPr>
          <p:cNvCxnSpPr>
            <a:cxnSpLocks/>
          </p:cNvCxnSpPr>
          <p:nvPr/>
        </p:nvCxnSpPr>
        <p:spPr>
          <a:xfrm>
            <a:off x="1271588" y="1484313"/>
            <a:ext cx="9648825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0" name="Obrázok 1">
            <a:extLst>
              <a:ext uri="{FF2B5EF4-FFF2-40B4-BE49-F238E27FC236}">
                <a16:creationId xmlns:a16="http://schemas.microsoft.com/office/drawing/2014/main" id="{1D86F8D8-B784-53BB-1D28-3727840A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5636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C9BA902D-DA3A-BCE9-2515-1B8F3160C120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9875" name="Zástupný text 2">
            <a:extLst>
              <a:ext uri="{FF2B5EF4-FFF2-40B4-BE49-F238E27FC236}">
                <a16:creationId xmlns:a16="http://schemas.microsoft.com/office/drawing/2014/main" id="{E249976C-D45C-658A-127A-FE9220F31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765175"/>
            <a:ext cx="6200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ts val="352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Organizačné pokyny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9876" name="Picture 1">
            <a:extLst>
              <a:ext uri="{FF2B5EF4-FFF2-40B4-BE49-F238E27FC236}">
                <a16:creationId xmlns:a16="http://schemas.microsoft.com/office/drawing/2014/main" id="{34C86368-8D67-523B-24CE-5DA44AB8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581525"/>
            <a:ext cx="70723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Rectangle 2">
            <a:extLst>
              <a:ext uri="{FF2B5EF4-FFF2-40B4-BE49-F238E27FC236}">
                <a16:creationId xmlns:a16="http://schemas.microsoft.com/office/drawing/2014/main" id="{5F19A3AF-FC60-B0B2-B1C3-6CAD2FA9C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801" y="1923583"/>
            <a:ext cx="104330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2" tIns="46026" rIns="92052" bIns="46026"/>
          <a:lstStyle>
            <a:lvl1pPr marL="571500" indent="-571500" defTabSz="1827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Školenie prebieha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prezenčnou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od 09:00 do 16:00 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 každej hodine bude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5-10 minút podľa potreby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Obedná 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bude od 12:00 do 12:30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 prípade akýchkoľvek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otázok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nás kedykoľvek prerušte a pýtajte sa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Koncept kvality v marketingu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000" dirty="0"/>
              <a:t>Kvalitu treba v súčasnej dobe vnímať ako jeden z dôležitých marketingových nástrojov</a:t>
            </a:r>
          </a:p>
          <a:p>
            <a:r>
              <a:rPr lang="sk-SK" sz="2000" dirty="0"/>
              <a:t>Medzinárodná norma ISO 9000 definuje kvalitu ako „stupeň, do ktorého súbor inherentných charakteristík plní požiadavky.“ </a:t>
            </a:r>
          </a:p>
          <a:p>
            <a:r>
              <a:rPr lang="sk-SK" sz="2000" dirty="0" err="1"/>
              <a:t>Philip</a:t>
            </a:r>
            <a:r>
              <a:rPr lang="sk-SK" sz="2000" dirty="0"/>
              <a:t> </a:t>
            </a:r>
            <a:r>
              <a:rPr lang="sk-SK" sz="2000" dirty="0" err="1"/>
              <a:t>Crosby</a:t>
            </a:r>
            <a:r>
              <a:rPr lang="sk-SK" sz="2000" dirty="0"/>
              <a:t> - definoval kvalitu ako „zhodu s požiadavkami.“</a:t>
            </a:r>
          </a:p>
          <a:p>
            <a:r>
              <a:rPr lang="sk-SK" sz="2000" dirty="0"/>
              <a:t>W. E. </a:t>
            </a:r>
            <a:r>
              <a:rPr lang="sk-SK" sz="2000" dirty="0" err="1"/>
              <a:t>Deming</a:t>
            </a:r>
            <a:r>
              <a:rPr lang="sk-SK" sz="2000" dirty="0"/>
              <a:t> - definuje kvalitu ako „predvídateľný stupeň jednotnosti a spoľahlivosti pri nízkych nákladoch a prispôsobený trhu.“ </a:t>
            </a:r>
          </a:p>
          <a:p>
            <a:r>
              <a:rPr lang="sk-SK" sz="2000" dirty="0" err="1"/>
              <a:t>Joseph</a:t>
            </a:r>
            <a:r>
              <a:rPr lang="sk-SK" sz="2000" dirty="0"/>
              <a:t> M. Juran - opisuje kvalitu ako „spôsobilosť na použitie.“</a:t>
            </a:r>
          </a:p>
          <a:p>
            <a:r>
              <a:rPr lang="sk-SK" sz="2000" dirty="0" err="1"/>
              <a:t>Armand</a:t>
            </a:r>
            <a:r>
              <a:rPr lang="sk-SK" sz="2000" dirty="0"/>
              <a:t> V. </a:t>
            </a:r>
            <a:r>
              <a:rPr lang="sk-SK" sz="2000" dirty="0" err="1"/>
              <a:t>Feigenbaum</a:t>
            </a:r>
            <a:r>
              <a:rPr lang="sk-SK" sz="2000" dirty="0"/>
              <a:t> - definuje kvalitu ako „celkový súbor charakteristík produktu a služby, ktoré majú schopnosť splniť dané a implicitné požiadavky zákazníka.“ 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87114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Vzťah kvality a ceny</a:t>
            </a: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 rotWithShape="1">
          <a:blip r:embed="rId2"/>
          <a:srcRect l="25542" t="29556" r="34458" b="16889"/>
          <a:stretch/>
        </p:blipFill>
        <p:spPr>
          <a:xfrm>
            <a:off x="2481792" y="1410758"/>
            <a:ext cx="6730306" cy="41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Dimenzie kvality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Trvanlivosť a spoľahlivosť </a:t>
            </a:r>
          </a:p>
          <a:p>
            <a:r>
              <a:rPr lang="sk-SK" dirty="0"/>
              <a:t>Presnosť a precíznosť </a:t>
            </a:r>
          </a:p>
          <a:p>
            <a:r>
              <a:rPr lang="sk-SK" dirty="0"/>
              <a:t>Estetická hodnota </a:t>
            </a:r>
          </a:p>
          <a:p>
            <a:r>
              <a:rPr lang="sk-SK" dirty="0"/>
              <a:t>Funkčnosť a použiteľnosť </a:t>
            </a:r>
          </a:p>
          <a:p>
            <a:r>
              <a:rPr lang="sk-SK" dirty="0"/>
              <a:t>Etická a environmentálna zodpovednosť </a:t>
            </a:r>
          </a:p>
        </p:txBody>
      </p:sp>
    </p:spTree>
    <p:extLst>
      <p:ext uri="{BB962C8B-B14F-4D97-AF65-F5344CB8AC3E}">
        <p14:creationId xmlns:p14="http://schemas.microsoft.com/office/powerpoint/2010/main" val="231538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25938" t="32408" r="25937" b="37778"/>
          <a:stretch/>
        </p:blipFill>
        <p:spPr>
          <a:xfrm>
            <a:off x="725141" y="1352550"/>
            <a:ext cx="1120637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1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Vnímanie kvality zákazníkom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Značka produktu </a:t>
            </a:r>
          </a:p>
          <a:p>
            <a:r>
              <a:rPr lang="sk-SK" dirty="0"/>
              <a:t>Cena produktu </a:t>
            </a:r>
          </a:p>
          <a:p>
            <a:r>
              <a:rPr lang="sk-SK" dirty="0"/>
              <a:t>Zákaznícke skúsenosti a recenzie </a:t>
            </a:r>
          </a:p>
          <a:p>
            <a:r>
              <a:rPr lang="sk-SK" dirty="0"/>
              <a:t>Certifikáty a ocenenia </a:t>
            </a:r>
          </a:p>
        </p:txBody>
      </p:sp>
    </p:spTree>
    <p:extLst>
      <p:ext uri="{BB962C8B-B14F-4D97-AF65-F5344CB8AC3E}">
        <p14:creationId xmlns:p14="http://schemas.microsoft.com/office/powerpoint/2010/main" val="94649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Subjektívne hodnotenie kvality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je založené na osobných pocitoch, preferenciách a skúsenostiach zákazníka</a:t>
            </a:r>
          </a:p>
          <a:p>
            <a:pPr marL="0" indent="0">
              <a:buNone/>
            </a:pPr>
            <a:endParaRPr lang="sk-SK" dirty="0"/>
          </a:p>
          <a:p>
            <a:pPr lvl="1">
              <a:lnSpc>
                <a:spcPct val="150000"/>
              </a:lnSpc>
            </a:pPr>
            <a:r>
              <a:rPr lang="sk-SK" dirty="0"/>
              <a:t>osobné preferencie</a:t>
            </a:r>
          </a:p>
          <a:p>
            <a:pPr lvl="1">
              <a:lnSpc>
                <a:spcPct val="150000"/>
              </a:lnSpc>
            </a:pPr>
            <a:r>
              <a:rPr lang="sk-SK" dirty="0"/>
              <a:t>emocionálna odozva</a:t>
            </a:r>
          </a:p>
          <a:p>
            <a:pPr lvl="1">
              <a:lnSpc>
                <a:spcPct val="150000"/>
              </a:lnSpc>
            </a:pPr>
            <a:r>
              <a:rPr lang="sk-SK" dirty="0"/>
              <a:t>vnímaná hodnota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863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Objektívne hodnotenie kvality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sa opiera o merateľné, kvantifikovateľné vlastnosti a špecifikácie produktu</a:t>
            </a:r>
          </a:p>
          <a:p>
            <a:pPr marL="0" indent="0">
              <a:buNone/>
            </a:pPr>
            <a:endParaRPr lang="sk-SK" dirty="0"/>
          </a:p>
          <a:p>
            <a:pPr lvl="1">
              <a:lnSpc>
                <a:spcPct val="150000"/>
              </a:lnSpc>
            </a:pPr>
            <a:r>
              <a:rPr lang="sk-SK" dirty="0"/>
              <a:t>merateľné parametre</a:t>
            </a:r>
          </a:p>
          <a:p>
            <a:pPr lvl="1">
              <a:lnSpc>
                <a:spcPct val="150000"/>
              </a:lnSpc>
            </a:pPr>
            <a:r>
              <a:rPr lang="sk-SK" dirty="0"/>
              <a:t>testy a certifikácie</a:t>
            </a:r>
          </a:p>
          <a:p>
            <a:pPr lvl="1">
              <a:lnSpc>
                <a:spcPct val="150000"/>
              </a:lnSpc>
            </a:pPr>
            <a:r>
              <a:rPr lang="sk-SK" dirty="0"/>
              <a:t>odborné recenzie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7988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Rozhodovací proces nákupného správania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2656" t="29166" r="57656" b="26945"/>
          <a:stretch/>
        </p:blipFill>
        <p:spPr>
          <a:xfrm>
            <a:off x="2694517" y="1428749"/>
            <a:ext cx="6669617" cy="414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1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Psychologické aspekty vnímania kvality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Medzi hlavné aspekty možno zaradiť:</a:t>
            </a:r>
          </a:p>
          <a:p>
            <a:r>
              <a:rPr lang="sk-SK" dirty="0"/>
              <a:t>vnímanú hodnotu </a:t>
            </a:r>
          </a:p>
          <a:p>
            <a:r>
              <a:rPr lang="sk-SK" dirty="0"/>
              <a:t>haló efekt</a:t>
            </a:r>
          </a:p>
          <a:p>
            <a:r>
              <a:rPr lang="sk-SK" dirty="0"/>
              <a:t>kognitívnu disonanciu</a:t>
            </a:r>
          </a:p>
          <a:p>
            <a:r>
              <a:rPr lang="sk-SK" dirty="0"/>
              <a:t>efekt referenčnej ceny</a:t>
            </a:r>
          </a:p>
          <a:p>
            <a:r>
              <a:rPr lang="sk-SK" dirty="0"/>
              <a:t>sociálny dôkaz</a:t>
            </a:r>
          </a:p>
        </p:txBody>
      </p:sp>
    </p:spTree>
    <p:extLst>
      <p:ext uri="{BB962C8B-B14F-4D97-AF65-F5344CB8AC3E}">
        <p14:creationId xmlns:p14="http://schemas.microsoft.com/office/powerpoint/2010/main" val="8173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95918" y="168368"/>
            <a:ext cx="5643282" cy="1325563"/>
          </a:xfrm>
        </p:spPr>
        <p:txBody>
          <a:bodyPr/>
          <a:lstStyle/>
          <a:p>
            <a:r>
              <a:rPr lang="sk-SK" b="1" dirty="0"/>
              <a:t>Stratégie na komunikáciu kvality v marketingu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647824"/>
            <a:ext cx="10515600" cy="4802187"/>
          </a:xfrm>
        </p:spPr>
        <p:txBody>
          <a:bodyPr>
            <a:normAutofit/>
          </a:bodyPr>
          <a:lstStyle/>
          <a:p>
            <a:r>
              <a:rPr lang="sk-SK" sz="2200" dirty="0"/>
              <a:t>Zdôraznenie konkurenčných výhod </a:t>
            </a:r>
          </a:p>
          <a:p>
            <a:r>
              <a:rPr lang="sk-SK" sz="2200" dirty="0"/>
              <a:t>Používanie certifikátov a ocenení </a:t>
            </a:r>
          </a:p>
          <a:p>
            <a:r>
              <a:rPr lang="sk-SK" sz="2200" dirty="0"/>
              <a:t>Využívanie referencií </a:t>
            </a:r>
          </a:p>
          <a:p>
            <a:r>
              <a:rPr lang="sk-SK" sz="2200" dirty="0"/>
              <a:t>Transparentnosť a dôraz na pôvod </a:t>
            </a:r>
          </a:p>
          <a:p>
            <a:r>
              <a:rPr lang="sk-SK" sz="2200" dirty="0"/>
              <a:t>Komunikácia príbehu značky </a:t>
            </a:r>
          </a:p>
          <a:p>
            <a:r>
              <a:rPr lang="sk-SK" sz="2200" dirty="0"/>
              <a:t>Dôraz na detaily v dizajne a balení </a:t>
            </a:r>
          </a:p>
          <a:p>
            <a:r>
              <a:rPr lang="sk-SK" sz="2200" dirty="0"/>
              <a:t>Zameranie sa na </a:t>
            </a:r>
            <a:r>
              <a:rPr lang="sk-SK" sz="2200" dirty="0" err="1"/>
              <a:t>popredajnú</a:t>
            </a:r>
            <a:r>
              <a:rPr lang="sk-SK" sz="2200" dirty="0"/>
              <a:t> podporu a záruky </a:t>
            </a:r>
          </a:p>
          <a:p>
            <a:r>
              <a:rPr lang="sk-SK" sz="2200" dirty="0"/>
              <a:t>Využívanie reklamných kampaní založených na skúsenostiach </a:t>
            </a:r>
          </a:p>
          <a:p>
            <a:r>
              <a:rPr lang="sk-SK" sz="2200" dirty="0"/>
              <a:t>Prezentácia parametrov produktov a štatistík </a:t>
            </a:r>
          </a:p>
        </p:txBody>
      </p:sp>
    </p:spTree>
    <p:extLst>
      <p:ext uri="{BB962C8B-B14F-4D97-AF65-F5344CB8AC3E}">
        <p14:creationId xmlns:p14="http://schemas.microsoft.com/office/powerpoint/2010/main" val="297305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Príklady z praxe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4286250" y="1565136"/>
            <a:ext cx="36195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Inovatívny dizajn a spoľahlivosť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Ekosystém a integrácia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Lojalita zákazníkov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Prémiové ceny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4286250" y="3115934"/>
            <a:ext cx="36195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Kaizen</a:t>
            </a: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 a TQM 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Odolnosť a spoľahlivosť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Vedúca pozícia na trhu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Dlhodobá dôvera zákazníkov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4286250" y="4564751"/>
            <a:ext cx="39814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Zameranie na zdravie a výživu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Udržateľnosť a kvalita surovín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Globálna dôveryhodnosť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b="1" dirty="0">
                <a:latin typeface="Arial" panose="020B0604020202020204" pitchFamily="34" charset="0"/>
                <a:cs typeface="Arial" panose="020B0604020202020204" pitchFamily="34" charset="0"/>
              </a:rPr>
              <a:t>Inovácie a vedúce postavenie</a:t>
            </a:r>
            <a:endParaRPr lang="sk-SK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Apple Logo PNG Transparent &amp; SVG Vector - Freebie Suppl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745" y="1512643"/>
            <a:ext cx="1174824" cy="117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oyota logo and symbol, meaning, history, PNG, br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61" y="3177398"/>
            <a:ext cx="1805950" cy="101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anone Logo PNG Transparent – Brands Log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38" y="4765845"/>
            <a:ext cx="1548163" cy="73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36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Prínosy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"/>
          <a:srcRect l="54583" t="23925" r="15833" b="11038"/>
          <a:stretch/>
        </p:blipFill>
        <p:spPr>
          <a:xfrm>
            <a:off x="2780021" y="195798"/>
            <a:ext cx="6496490" cy="545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4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19C865-4864-4AC1-8C33-4CCDCE208F4B}"/>
              </a:ext>
            </a:extLst>
          </p:cNvPr>
          <p:cNvSpPr/>
          <p:nvPr/>
        </p:nvSpPr>
        <p:spPr>
          <a:xfrm>
            <a:off x="919163" y="1700808"/>
            <a:ext cx="10472737" cy="471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EDCCFD-C90F-447A-90E5-B3D6B6BB0F36}"/>
              </a:ext>
            </a:extLst>
          </p:cNvPr>
          <p:cNvSpPr/>
          <p:nvPr/>
        </p:nvSpPr>
        <p:spPr>
          <a:xfrm>
            <a:off x="789146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5A92A-0136-4A8B-885E-75AAF3A97117}"/>
              </a:ext>
            </a:extLst>
          </p:cNvPr>
          <p:cNvSpPr/>
          <p:nvPr/>
        </p:nvSpPr>
        <p:spPr>
          <a:xfrm>
            <a:off x="468471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77" name="TextBox 12">
            <a:extLst>
              <a:ext uri="{FF2B5EF4-FFF2-40B4-BE49-F238E27FC236}">
                <a16:creationId xmlns:a16="http://schemas.microsoft.com/office/drawing/2014/main" id="{6C3288D2-B004-42BB-A1AB-7AB2B8FDB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2344664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/>
                <a:cs typeface="Montserrat"/>
              </a:rPr>
              <a:t>KONTAKT</a:t>
            </a:r>
            <a:endParaRPr kumimoji="0" lang="en-US" altLang="sk-SK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/>
              <a:cs typeface="Montserrat"/>
            </a:endParaRPr>
          </a:p>
        </p:txBody>
      </p:sp>
      <p:sp>
        <p:nvSpPr>
          <p:cNvPr id="259078" name="TextBox 13">
            <a:extLst>
              <a:ext uri="{FF2B5EF4-FFF2-40B4-BE49-F238E27FC236}">
                <a16:creationId xmlns:a16="http://schemas.microsoft.com/office/drawing/2014/main" id="{DE377942-E02A-4BE6-9254-3E045D696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3057451"/>
            <a:ext cx="12731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300" b="1" i="1" u="none" strike="noStrike" kern="1200" cap="none" spc="0" normalizeH="0" baseline="0" noProof="0">
                <a:ln>
                  <a:noFill/>
                </a:ln>
                <a:solidFill>
                  <a:srgbClr val="D953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300" b="1" i="1" u="none" strike="noStrike" kern="1200" cap="none" spc="0" normalizeH="0" baseline="0" noProof="0">
              <a:ln>
                <a:noFill/>
              </a:ln>
              <a:solidFill>
                <a:srgbClr val="D953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68D36D-E0FF-4555-90E6-C0419906EEB8}"/>
              </a:ext>
            </a:extLst>
          </p:cNvPr>
          <p:cNvCxnSpPr/>
          <p:nvPr/>
        </p:nvCxnSpPr>
        <p:spPr>
          <a:xfrm>
            <a:off x="1144588" y="2790751"/>
            <a:ext cx="508000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080" name="Subtitle 2">
            <a:extLst>
              <a:ext uri="{FF2B5EF4-FFF2-40B4-BE49-F238E27FC236}">
                <a16:creationId xmlns:a16="http://schemas.microsoft.com/office/drawing/2014/main" id="{4A7CC530-1BDF-4352-A88C-0BFC3E77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50" y="3481314"/>
            <a:ext cx="3033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1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Adresa kancelárie: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CeMS, s.r.o.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Snežienkova 1/A, Prievidza, 971 01</a:t>
            </a:r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1" name="Subtitle 2">
            <a:extLst>
              <a:ext uri="{FF2B5EF4-FFF2-40B4-BE49-F238E27FC236}">
                <a16:creationId xmlns:a16="http://schemas.microsoft.com/office/drawing/2014/main" id="{4BFC5670-7482-44A6-92B1-7E29610A7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311701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2B9A2CB-5AFD-497E-B843-1743CBB4A320}"/>
              </a:ext>
            </a:extLst>
          </p:cNvPr>
          <p:cNvSpPr/>
          <p:nvPr/>
        </p:nvSpPr>
        <p:spPr>
          <a:xfrm rot="5400000">
            <a:off x="1309687" y="4729089"/>
            <a:ext cx="104775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B70C884-59E9-4F6D-9DD3-165AB12BB72E}"/>
              </a:ext>
            </a:extLst>
          </p:cNvPr>
          <p:cNvSpPr/>
          <p:nvPr/>
        </p:nvSpPr>
        <p:spPr>
          <a:xfrm rot="5400000">
            <a:off x="1310481" y="5063258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E6BFD293-615F-4EB6-BCFD-A34810AE74B1}"/>
              </a:ext>
            </a:extLst>
          </p:cNvPr>
          <p:cNvSpPr/>
          <p:nvPr/>
        </p:nvSpPr>
        <p:spPr>
          <a:xfrm rot="5400000">
            <a:off x="1310481" y="5390283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5" name="Subtitle 2">
            <a:extLst>
              <a:ext uri="{FF2B5EF4-FFF2-40B4-BE49-F238E27FC236}">
                <a16:creationId xmlns:a16="http://schemas.microsoft.com/office/drawing/2014/main" id="{163AFAC4-D063-43E2-B9D8-088A6937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46624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+421 911 280 995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6" name="Subtitle 2">
            <a:extLst>
              <a:ext uri="{FF2B5EF4-FFF2-40B4-BE49-F238E27FC236}">
                <a16:creationId xmlns:a16="http://schemas.microsoft.com/office/drawing/2014/main" id="{A94E8D37-A3F9-472F-9714-56667638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0053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cems@cems.sk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9088" name="Zástupný objekt pre obrázok 7">
            <a:extLst>
              <a:ext uri="{FF2B5EF4-FFF2-40B4-BE49-F238E27FC236}">
                <a16:creationId xmlns:a16="http://schemas.microsoft.com/office/drawing/2014/main" id="{04B3D37F-49D7-4E13-B762-0100E8EEEEA7}"/>
              </a:ext>
            </a:extLst>
          </p:cNvPr>
          <p:cNvPicPr>
            <a:picLocks noGrp="1" noChangeAspect="1" noChangeArrowheads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1" r="32941"/>
          <a:stretch>
            <a:fillRect/>
          </a:stretch>
        </p:blipFill>
        <p:spPr bwMode="auto">
          <a:xfrm>
            <a:off x="8027988" y="2066851"/>
            <a:ext cx="2670175" cy="3913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87" name="Zástupný objekt pre obrázok 24">
            <a:extLst>
              <a:ext uri="{FF2B5EF4-FFF2-40B4-BE49-F238E27FC236}">
                <a16:creationId xmlns:a16="http://schemas.microsoft.com/office/drawing/2014/main" id="{A2DF9A52-4FFC-4A47-B321-72A10F1EA6A8}"/>
              </a:ext>
            </a:extLst>
          </p:cNvPr>
          <p:cNvPicPr>
            <a:picLocks noGrp="1" noChangeAspect="1" noChangeArrowheads="1"/>
          </p:cNvPicPr>
          <p:nvPr>
            <p:ph type="pic" sz="quarter" idx="5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r="4483"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22964"/>
      </p:ext>
    </p:extLst>
  </p:cSld>
  <p:clrMapOvr>
    <a:masterClrMapping/>
  </p:clrMapOvr>
  <p:transition spd="slow" advClick="0" advTm="7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ĺžnik 3"/>
          <p:cNvSpPr>
            <a:spLocks noChangeArrowheads="1"/>
          </p:cNvSpPr>
          <p:nvPr/>
        </p:nvSpPr>
        <p:spPr bwMode="auto">
          <a:xfrm>
            <a:off x="2166910" y="714762"/>
            <a:ext cx="77772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7604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Ďakujeme za pozornosť</a:t>
            </a:r>
          </a:p>
        </p:txBody>
      </p:sp>
      <p:pic>
        <p:nvPicPr>
          <p:cNvPr id="14339" name="Obrázok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0563" y="2298700"/>
            <a:ext cx="51800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58982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2.xml><?xml version="1.0" encoding="utf-8"?>
<a:theme xmlns:a="http://schemas.openxmlformats.org/drawingml/2006/main" name="1_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394B60A-3AD6-4967-AC52-CEFA0244DF67}"/>
    </a:ext>
  </a:extLst>
</a:theme>
</file>

<file path=ppt/theme/theme4.xml><?xml version="1.0" encoding="utf-8"?>
<a:theme xmlns:a="http://schemas.openxmlformats.org/drawingml/2006/main" name="2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BDDBD036-F972-41B2-BE37-D4F0DF561025}"/>
    </a:ext>
  </a:extLst>
</a:theme>
</file>

<file path=ppt/theme/theme5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FE62929-A7DC-44AC-853E-BE43D77BC7D5}"/>
    </a:ext>
  </a:extLst>
</a:theme>
</file>

<file path=ppt/theme/theme6.xml><?xml version="1.0" encoding="utf-8"?>
<a:theme xmlns:a="http://schemas.openxmlformats.org/drawingml/2006/main" name="7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7.xml><?xml version="1.0" encoding="utf-8"?>
<a:theme xmlns:a="http://schemas.openxmlformats.org/drawingml/2006/main" name="3_Default Theme">
  <a:themeElements>
    <a:clrScheme name="Custom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2E2E35"/>
      </a:accent1>
      <a:accent2>
        <a:srgbClr val="FFCCB7"/>
      </a:accent2>
      <a:accent3>
        <a:srgbClr val="9F9EA2"/>
      </a:accent3>
      <a:accent4>
        <a:srgbClr val="D7D5D4"/>
      </a:accent4>
      <a:accent5>
        <a:srgbClr val="2E2E35"/>
      </a:accent5>
      <a:accent6>
        <a:srgbClr val="9F9EA2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CeMS_sablona_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9.xml><?xml version="1.0" encoding="utf-8"?>
<a:theme xmlns:a="http://schemas.openxmlformats.org/drawingml/2006/main" name="3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10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šablóna cems_10_10_2019</Template>
  <TotalTime>808</TotalTime>
  <Words>792</Words>
  <Application>Microsoft Office PowerPoint</Application>
  <PresentationFormat>Širokouhlá</PresentationFormat>
  <Paragraphs>140</Paragraphs>
  <Slides>21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10</vt:i4>
      </vt:variant>
      <vt:variant>
        <vt:lpstr>Motív</vt:lpstr>
      </vt:variant>
      <vt:variant>
        <vt:i4>9</vt:i4>
      </vt:variant>
      <vt:variant>
        <vt:lpstr>Nadpisy snímok</vt:lpstr>
      </vt:variant>
      <vt:variant>
        <vt:i4>21</vt:i4>
      </vt:variant>
    </vt:vector>
  </HeadingPairs>
  <TitlesOfParts>
    <vt:vector size="40" baseType="lpstr">
      <vt:lpstr>Arial</vt:lpstr>
      <vt:lpstr>Calibri</vt:lpstr>
      <vt:lpstr>Calibri Light</vt:lpstr>
      <vt:lpstr>Harriet Display</vt:lpstr>
      <vt:lpstr>Montserrat</vt:lpstr>
      <vt:lpstr>Montserrat Hairline</vt:lpstr>
      <vt:lpstr>Source Sans Pro</vt:lpstr>
      <vt:lpstr>Source Sans Pro Light</vt:lpstr>
      <vt:lpstr>Times New Roman</vt:lpstr>
      <vt:lpstr>Wingdings</vt:lpstr>
      <vt:lpstr>Motív balíka Office</vt:lpstr>
      <vt:lpstr>1_Vlastný návrh</vt:lpstr>
      <vt:lpstr>1_Motív balíka Office</vt:lpstr>
      <vt:lpstr>2_Motív balíka Office</vt:lpstr>
      <vt:lpstr>Vlastný návrh</vt:lpstr>
      <vt:lpstr>7_Motív balíka Office</vt:lpstr>
      <vt:lpstr>3_Default Theme</vt:lpstr>
      <vt:lpstr>5_CeMS_sablona_2019</vt:lpstr>
      <vt:lpstr>3_Motív balíka Office</vt:lpstr>
      <vt:lpstr>Kvalita – významný prvok v marketingu pri predaji produktov konečnému spotrebiteľovi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Koncept kvality v marketingu</vt:lpstr>
      <vt:lpstr>Vzťah kvality a ceny</vt:lpstr>
      <vt:lpstr>Dimenzie kvality</vt:lpstr>
      <vt:lpstr>Prezentácia programu PowerPoint</vt:lpstr>
      <vt:lpstr>Vnímanie kvality zákazníkom</vt:lpstr>
      <vt:lpstr>Subjektívne hodnotenie kvality</vt:lpstr>
      <vt:lpstr>Objektívne hodnotenie kvality </vt:lpstr>
      <vt:lpstr>Rozhodovací proces nákupného správania</vt:lpstr>
      <vt:lpstr>Psychologické aspekty vnímania kvality</vt:lpstr>
      <vt:lpstr>Stratégie na komunikáciu kvality v marketingu</vt:lpstr>
      <vt:lpstr>Príklady z praxe</vt:lpstr>
      <vt:lpstr>Prínosy</vt:lpstr>
      <vt:lpstr>Prezentácia programu PowerPoint</vt:lpstr>
      <vt:lpstr>Prezentácia programu PowerPoint</vt:lpstr>
    </vt:vector>
  </TitlesOfParts>
  <Company>SPU Nitra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Kvalita – významný prvok v marketingu pri predaji produktov konečnému spotrebiteľovi</dc:title>
  <dc:creator>SPU</dc:creator>
  <cp:lastModifiedBy>cemssk2@gmail.com</cp:lastModifiedBy>
  <cp:revision>16</cp:revision>
  <dcterms:created xsi:type="dcterms:W3CDTF">2024-08-27T08:38:17Z</dcterms:created>
  <dcterms:modified xsi:type="dcterms:W3CDTF">2024-09-11T20:36:11Z</dcterms:modified>
</cp:coreProperties>
</file>